
<file path=[Content_Types].xml><?xml version="1.0" encoding="utf-8"?>
<Types xmlns="http://schemas.openxmlformats.org/package/2006/content-types">
  <Default Extension="BA4F69E0" ContentType="image/png"/>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media/image23.BA4F69E0"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7" r:id="rId1"/>
  </p:sldMasterIdLst>
  <p:sldIdLst>
    <p:sldId id="256" r:id="rId2"/>
    <p:sldId id="283" r:id="rId3"/>
    <p:sldId id="257" r:id="rId4"/>
    <p:sldId id="258" r:id="rId5"/>
    <p:sldId id="259" r:id="rId6"/>
    <p:sldId id="276" r:id="rId7"/>
    <p:sldId id="277" r:id="rId8"/>
    <p:sldId id="278" r:id="rId9"/>
    <p:sldId id="279" r:id="rId10"/>
    <p:sldId id="285" r:id="rId11"/>
    <p:sldId id="282" r:id="rId12"/>
    <p:sldId id="284" r:id="rId13"/>
    <p:sldId id="264" r:id="rId14"/>
    <p:sldId id="260" r:id="rId15"/>
    <p:sldId id="266" r:id="rId16"/>
    <p:sldId id="267" r:id="rId17"/>
    <p:sldId id="268" r:id="rId18"/>
    <p:sldId id="269" r:id="rId19"/>
    <p:sldId id="270" r:id="rId20"/>
    <p:sldId id="271" r:id="rId21"/>
    <p:sldId id="272" r:id="rId22"/>
    <p:sldId id="262" r:id="rId23"/>
    <p:sldId id="273" r:id="rId24"/>
    <p:sldId id="274" r:id="rId25"/>
    <p:sldId id="275" r:id="rId26"/>
    <p:sldId id="280" r:id="rId27"/>
    <p:sldId id="26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6" d="100"/>
          <a:sy n="76" d="100"/>
        </p:scale>
        <p:origin x="7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C011D8-C3DD-4BD9-92EF-82028F5A1B8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0545EB6-C522-47BE-9BC3-6EB85FFC13CC}">
      <dgm:prSet custT="1"/>
      <dgm:spPr/>
      <dgm:t>
        <a:bodyPr/>
        <a:lstStyle/>
        <a:p>
          <a:r>
            <a:rPr lang="en-US" sz="1600" dirty="0"/>
            <a:t>All CoC and ESG funded programs will participate in the quarterly CoC General Membership meetings. </a:t>
          </a:r>
        </a:p>
      </dgm:t>
    </dgm:pt>
    <dgm:pt modelId="{BABF88F1-3607-4FBC-AF6C-E79D46E3E36F}" type="parTrans" cxnId="{C3534FFC-7FB3-4708-8FFB-0A22CBCEDE97}">
      <dgm:prSet/>
      <dgm:spPr/>
      <dgm:t>
        <a:bodyPr/>
        <a:lstStyle/>
        <a:p>
          <a:endParaRPr lang="en-US"/>
        </a:p>
      </dgm:t>
    </dgm:pt>
    <dgm:pt modelId="{EC6404B8-775B-48F5-8FF2-4A1FF2011C6B}" type="sibTrans" cxnId="{C3534FFC-7FB3-4708-8FFB-0A22CBCEDE97}">
      <dgm:prSet/>
      <dgm:spPr/>
      <dgm:t>
        <a:bodyPr/>
        <a:lstStyle/>
        <a:p>
          <a:endParaRPr lang="en-US"/>
        </a:p>
      </dgm:t>
    </dgm:pt>
    <dgm:pt modelId="{F9CB0F51-BADD-44C6-ACF2-03D0DC992757}">
      <dgm:prSet custT="1"/>
      <dgm:spPr/>
      <dgm:t>
        <a:bodyPr/>
        <a:lstStyle/>
        <a:p>
          <a:r>
            <a:rPr lang="en-US" sz="1600" dirty="0"/>
            <a:t>Through the CoC, community stakeholders engage on the issues facing individuals and families experiencing homelessness and become part of the solutions being offered to address those challenges. Our CoC provides regular updates on funding opportunities, community training events and other opportunities</a:t>
          </a:r>
        </a:p>
      </dgm:t>
    </dgm:pt>
    <dgm:pt modelId="{04278625-8933-4AB6-8FAC-29490AD28DA3}" type="parTrans" cxnId="{8A8426C7-3E0A-4DDE-AD2A-712DC6F5BD94}">
      <dgm:prSet/>
      <dgm:spPr/>
      <dgm:t>
        <a:bodyPr/>
        <a:lstStyle/>
        <a:p>
          <a:endParaRPr lang="en-US"/>
        </a:p>
      </dgm:t>
    </dgm:pt>
    <dgm:pt modelId="{753616F3-486A-4B3E-9EA3-F75C432601F9}" type="sibTrans" cxnId="{8A8426C7-3E0A-4DDE-AD2A-712DC6F5BD94}">
      <dgm:prSet/>
      <dgm:spPr/>
      <dgm:t>
        <a:bodyPr/>
        <a:lstStyle/>
        <a:p>
          <a:endParaRPr lang="en-US"/>
        </a:p>
      </dgm:t>
    </dgm:pt>
    <dgm:pt modelId="{2847F1FB-2296-40F6-9240-DF380873DBD7}">
      <dgm:prSet custT="1"/>
      <dgm:spPr/>
      <dgm:t>
        <a:bodyPr/>
        <a:lstStyle/>
        <a:p>
          <a:r>
            <a:rPr lang="en-US" sz="1600" dirty="0"/>
            <a:t>CoC General Membership meetings are a place to incorporate changes to emphasize best practices, collaboration, and invite conversation and dialogue in promoting progress within our community. Individuals and entities interested in developing and coordinating homeless assistance programs or otherwise supporting the mission and purpose of the CoC are invited to join; there are no fees associated. </a:t>
          </a:r>
        </a:p>
      </dgm:t>
    </dgm:pt>
    <dgm:pt modelId="{BB4493D8-6D91-4DBF-A4AB-D1F0B6567B26}" type="parTrans" cxnId="{A85E9753-462B-4179-AE55-A2ED0CE0382B}">
      <dgm:prSet/>
      <dgm:spPr/>
      <dgm:t>
        <a:bodyPr/>
        <a:lstStyle/>
        <a:p>
          <a:endParaRPr lang="en-US"/>
        </a:p>
      </dgm:t>
    </dgm:pt>
    <dgm:pt modelId="{5A3668DE-16FF-4800-B3AA-B9F36544A329}" type="sibTrans" cxnId="{A85E9753-462B-4179-AE55-A2ED0CE0382B}">
      <dgm:prSet/>
      <dgm:spPr/>
      <dgm:t>
        <a:bodyPr/>
        <a:lstStyle/>
        <a:p>
          <a:endParaRPr lang="en-US"/>
        </a:p>
      </dgm:t>
    </dgm:pt>
    <dgm:pt modelId="{0F1BAF70-D7F7-4710-86B8-C733C573CAE0}" type="pres">
      <dgm:prSet presAssocID="{64C011D8-C3DD-4BD9-92EF-82028F5A1B86}" presName="root" presStyleCnt="0">
        <dgm:presLayoutVars>
          <dgm:dir/>
          <dgm:resizeHandles val="exact"/>
        </dgm:presLayoutVars>
      </dgm:prSet>
      <dgm:spPr/>
    </dgm:pt>
    <dgm:pt modelId="{1A19EA38-14E4-4379-9AA1-1F6B01A1DC79}" type="pres">
      <dgm:prSet presAssocID="{E0545EB6-C522-47BE-9BC3-6EB85FFC13CC}" presName="compNode" presStyleCnt="0"/>
      <dgm:spPr/>
    </dgm:pt>
    <dgm:pt modelId="{A6DEA708-7CF3-484E-9369-EED5B6B100D5}" type="pres">
      <dgm:prSet presAssocID="{E0545EB6-C522-47BE-9BC3-6EB85FFC13CC}" presName="bgRect" presStyleLbl="bgShp" presStyleIdx="0" presStyleCnt="3"/>
      <dgm:spPr/>
    </dgm:pt>
    <dgm:pt modelId="{34B7F12C-60E0-4EE9-85D5-58E64F9ECFD1}" type="pres">
      <dgm:prSet presAssocID="{E0545EB6-C522-47BE-9BC3-6EB85FFC13C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EC96FF10-3C44-47A8-8BD5-72293AA1BE33}" type="pres">
      <dgm:prSet presAssocID="{E0545EB6-C522-47BE-9BC3-6EB85FFC13CC}" presName="spaceRect" presStyleCnt="0"/>
      <dgm:spPr/>
    </dgm:pt>
    <dgm:pt modelId="{F525B922-433C-4F44-8492-68173887385B}" type="pres">
      <dgm:prSet presAssocID="{E0545EB6-C522-47BE-9BC3-6EB85FFC13CC}" presName="parTx" presStyleLbl="revTx" presStyleIdx="0" presStyleCnt="3">
        <dgm:presLayoutVars>
          <dgm:chMax val="0"/>
          <dgm:chPref val="0"/>
        </dgm:presLayoutVars>
      </dgm:prSet>
      <dgm:spPr/>
    </dgm:pt>
    <dgm:pt modelId="{4388834E-A9CF-4243-884F-019B9152426A}" type="pres">
      <dgm:prSet presAssocID="{EC6404B8-775B-48F5-8FF2-4A1FF2011C6B}" presName="sibTrans" presStyleCnt="0"/>
      <dgm:spPr/>
    </dgm:pt>
    <dgm:pt modelId="{55623A3F-FE06-45E7-ACAF-1112E99AE95B}" type="pres">
      <dgm:prSet presAssocID="{F9CB0F51-BADD-44C6-ACF2-03D0DC992757}" presName="compNode" presStyleCnt="0"/>
      <dgm:spPr/>
    </dgm:pt>
    <dgm:pt modelId="{BCD207B8-CFE0-4BDA-9438-30C63BF92FA3}" type="pres">
      <dgm:prSet presAssocID="{F9CB0F51-BADD-44C6-ACF2-03D0DC992757}" presName="bgRect" presStyleLbl="bgShp" presStyleIdx="1" presStyleCnt="3"/>
      <dgm:spPr/>
    </dgm:pt>
    <dgm:pt modelId="{D1DBBA99-3C42-4BEF-9DB1-0805642882A0}" type="pres">
      <dgm:prSet presAssocID="{F9CB0F51-BADD-44C6-ACF2-03D0DC99275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45246167-B987-4AA4-9ECE-E800DD639AE9}" type="pres">
      <dgm:prSet presAssocID="{F9CB0F51-BADD-44C6-ACF2-03D0DC992757}" presName="spaceRect" presStyleCnt="0"/>
      <dgm:spPr/>
    </dgm:pt>
    <dgm:pt modelId="{6E718068-EF5C-4E98-BF56-A13DC49E5181}" type="pres">
      <dgm:prSet presAssocID="{F9CB0F51-BADD-44C6-ACF2-03D0DC992757}" presName="parTx" presStyleLbl="revTx" presStyleIdx="1" presStyleCnt="3">
        <dgm:presLayoutVars>
          <dgm:chMax val="0"/>
          <dgm:chPref val="0"/>
        </dgm:presLayoutVars>
      </dgm:prSet>
      <dgm:spPr/>
    </dgm:pt>
    <dgm:pt modelId="{449A9B20-36C2-4E66-A640-AAD0000DC7FB}" type="pres">
      <dgm:prSet presAssocID="{753616F3-486A-4B3E-9EA3-F75C432601F9}" presName="sibTrans" presStyleCnt="0"/>
      <dgm:spPr/>
    </dgm:pt>
    <dgm:pt modelId="{0C322441-E217-4A6F-9981-079E9E80FA42}" type="pres">
      <dgm:prSet presAssocID="{2847F1FB-2296-40F6-9240-DF380873DBD7}" presName="compNode" presStyleCnt="0"/>
      <dgm:spPr/>
    </dgm:pt>
    <dgm:pt modelId="{7C8A0D56-30C2-4B51-932F-D7CD69022B06}" type="pres">
      <dgm:prSet presAssocID="{2847F1FB-2296-40F6-9240-DF380873DBD7}" presName="bgRect" presStyleLbl="bgShp" presStyleIdx="2" presStyleCnt="3"/>
      <dgm:spPr/>
    </dgm:pt>
    <dgm:pt modelId="{078A1531-AA0A-4D8D-80F4-412613AF259A}" type="pres">
      <dgm:prSet presAssocID="{2847F1FB-2296-40F6-9240-DF380873DBD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E7A8B77F-2D0D-4D83-B1FC-285EE53E6E9E}" type="pres">
      <dgm:prSet presAssocID="{2847F1FB-2296-40F6-9240-DF380873DBD7}" presName="spaceRect" presStyleCnt="0"/>
      <dgm:spPr/>
    </dgm:pt>
    <dgm:pt modelId="{8C23379F-8A4D-4DD4-85E9-E0333BE9067D}" type="pres">
      <dgm:prSet presAssocID="{2847F1FB-2296-40F6-9240-DF380873DBD7}" presName="parTx" presStyleLbl="revTx" presStyleIdx="2" presStyleCnt="3">
        <dgm:presLayoutVars>
          <dgm:chMax val="0"/>
          <dgm:chPref val="0"/>
        </dgm:presLayoutVars>
      </dgm:prSet>
      <dgm:spPr/>
    </dgm:pt>
  </dgm:ptLst>
  <dgm:cxnLst>
    <dgm:cxn modelId="{DBC78211-E2C0-4182-8CF7-589A1B53F2DE}" type="presOf" srcId="{2847F1FB-2296-40F6-9240-DF380873DBD7}" destId="{8C23379F-8A4D-4DD4-85E9-E0333BE9067D}" srcOrd="0" destOrd="0" presId="urn:microsoft.com/office/officeart/2018/2/layout/IconVerticalSolidList"/>
    <dgm:cxn modelId="{A85E9753-462B-4179-AE55-A2ED0CE0382B}" srcId="{64C011D8-C3DD-4BD9-92EF-82028F5A1B86}" destId="{2847F1FB-2296-40F6-9240-DF380873DBD7}" srcOrd="2" destOrd="0" parTransId="{BB4493D8-6D91-4DBF-A4AB-D1F0B6567B26}" sibTransId="{5A3668DE-16FF-4800-B3AA-B9F36544A329}"/>
    <dgm:cxn modelId="{6259AB98-DAA8-4694-83DE-88E817D53C30}" type="presOf" srcId="{E0545EB6-C522-47BE-9BC3-6EB85FFC13CC}" destId="{F525B922-433C-4F44-8492-68173887385B}" srcOrd="0" destOrd="0" presId="urn:microsoft.com/office/officeart/2018/2/layout/IconVerticalSolidList"/>
    <dgm:cxn modelId="{409718AB-C88E-42BC-830E-3F65381A7E3F}" type="presOf" srcId="{64C011D8-C3DD-4BD9-92EF-82028F5A1B86}" destId="{0F1BAF70-D7F7-4710-86B8-C733C573CAE0}" srcOrd="0" destOrd="0" presId="urn:microsoft.com/office/officeart/2018/2/layout/IconVerticalSolidList"/>
    <dgm:cxn modelId="{8A8426C7-3E0A-4DDE-AD2A-712DC6F5BD94}" srcId="{64C011D8-C3DD-4BD9-92EF-82028F5A1B86}" destId="{F9CB0F51-BADD-44C6-ACF2-03D0DC992757}" srcOrd="1" destOrd="0" parTransId="{04278625-8933-4AB6-8FAC-29490AD28DA3}" sibTransId="{753616F3-486A-4B3E-9EA3-F75C432601F9}"/>
    <dgm:cxn modelId="{807437EC-AA9E-44CC-9BCD-DE7F055E4223}" type="presOf" srcId="{F9CB0F51-BADD-44C6-ACF2-03D0DC992757}" destId="{6E718068-EF5C-4E98-BF56-A13DC49E5181}" srcOrd="0" destOrd="0" presId="urn:microsoft.com/office/officeart/2018/2/layout/IconVerticalSolidList"/>
    <dgm:cxn modelId="{C3534FFC-7FB3-4708-8FFB-0A22CBCEDE97}" srcId="{64C011D8-C3DD-4BD9-92EF-82028F5A1B86}" destId="{E0545EB6-C522-47BE-9BC3-6EB85FFC13CC}" srcOrd="0" destOrd="0" parTransId="{BABF88F1-3607-4FBC-AF6C-E79D46E3E36F}" sibTransId="{EC6404B8-775B-48F5-8FF2-4A1FF2011C6B}"/>
    <dgm:cxn modelId="{CDB66FBB-F6B5-4195-B3B8-19F5DE43298E}" type="presParOf" srcId="{0F1BAF70-D7F7-4710-86B8-C733C573CAE0}" destId="{1A19EA38-14E4-4379-9AA1-1F6B01A1DC79}" srcOrd="0" destOrd="0" presId="urn:microsoft.com/office/officeart/2018/2/layout/IconVerticalSolidList"/>
    <dgm:cxn modelId="{96550ED7-6184-43E7-89D7-4D886B18059D}" type="presParOf" srcId="{1A19EA38-14E4-4379-9AA1-1F6B01A1DC79}" destId="{A6DEA708-7CF3-484E-9369-EED5B6B100D5}" srcOrd="0" destOrd="0" presId="urn:microsoft.com/office/officeart/2018/2/layout/IconVerticalSolidList"/>
    <dgm:cxn modelId="{A95E4C68-95AA-42E2-8790-BF2909FD4CB8}" type="presParOf" srcId="{1A19EA38-14E4-4379-9AA1-1F6B01A1DC79}" destId="{34B7F12C-60E0-4EE9-85D5-58E64F9ECFD1}" srcOrd="1" destOrd="0" presId="urn:microsoft.com/office/officeart/2018/2/layout/IconVerticalSolidList"/>
    <dgm:cxn modelId="{BBA5FE7B-E7B7-45D0-90BB-21B8488859A4}" type="presParOf" srcId="{1A19EA38-14E4-4379-9AA1-1F6B01A1DC79}" destId="{EC96FF10-3C44-47A8-8BD5-72293AA1BE33}" srcOrd="2" destOrd="0" presId="urn:microsoft.com/office/officeart/2018/2/layout/IconVerticalSolidList"/>
    <dgm:cxn modelId="{A4DF1765-7D98-4358-96C4-B43073D5496B}" type="presParOf" srcId="{1A19EA38-14E4-4379-9AA1-1F6B01A1DC79}" destId="{F525B922-433C-4F44-8492-68173887385B}" srcOrd="3" destOrd="0" presId="urn:microsoft.com/office/officeart/2018/2/layout/IconVerticalSolidList"/>
    <dgm:cxn modelId="{7B780F6A-4DA5-4629-85F1-9B62A8A17EE6}" type="presParOf" srcId="{0F1BAF70-D7F7-4710-86B8-C733C573CAE0}" destId="{4388834E-A9CF-4243-884F-019B9152426A}" srcOrd="1" destOrd="0" presId="urn:microsoft.com/office/officeart/2018/2/layout/IconVerticalSolidList"/>
    <dgm:cxn modelId="{836107C6-1B36-4EEA-8BEF-D3E54EB61FAC}" type="presParOf" srcId="{0F1BAF70-D7F7-4710-86B8-C733C573CAE0}" destId="{55623A3F-FE06-45E7-ACAF-1112E99AE95B}" srcOrd="2" destOrd="0" presId="urn:microsoft.com/office/officeart/2018/2/layout/IconVerticalSolidList"/>
    <dgm:cxn modelId="{255DBCE0-ACA2-495B-8B78-CA4109D1024E}" type="presParOf" srcId="{55623A3F-FE06-45E7-ACAF-1112E99AE95B}" destId="{BCD207B8-CFE0-4BDA-9438-30C63BF92FA3}" srcOrd="0" destOrd="0" presId="urn:microsoft.com/office/officeart/2018/2/layout/IconVerticalSolidList"/>
    <dgm:cxn modelId="{C37CC975-5037-4DD8-BA30-F1B7AF6B0B90}" type="presParOf" srcId="{55623A3F-FE06-45E7-ACAF-1112E99AE95B}" destId="{D1DBBA99-3C42-4BEF-9DB1-0805642882A0}" srcOrd="1" destOrd="0" presId="urn:microsoft.com/office/officeart/2018/2/layout/IconVerticalSolidList"/>
    <dgm:cxn modelId="{73E97C1C-A9A2-4487-B7C0-0C739EAEFF41}" type="presParOf" srcId="{55623A3F-FE06-45E7-ACAF-1112E99AE95B}" destId="{45246167-B987-4AA4-9ECE-E800DD639AE9}" srcOrd="2" destOrd="0" presId="urn:microsoft.com/office/officeart/2018/2/layout/IconVerticalSolidList"/>
    <dgm:cxn modelId="{9FADAB20-90CB-4845-B7F3-72883338147C}" type="presParOf" srcId="{55623A3F-FE06-45E7-ACAF-1112E99AE95B}" destId="{6E718068-EF5C-4E98-BF56-A13DC49E5181}" srcOrd="3" destOrd="0" presId="urn:microsoft.com/office/officeart/2018/2/layout/IconVerticalSolidList"/>
    <dgm:cxn modelId="{06C023B0-4A04-4AAC-B28A-FEDFA78E442E}" type="presParOf" srcId="{0F1BAF70-D7F7-4710-86B8-C733C573CAE0}" destId="{449A9B20-36C2-4E66-A640-AAD0000DC7FB}" srcOrd="3" destOrd="0" presId="urn:microsoft.com/office/officeart/2018/2/layout/IconVerticalSolidList"/>
    <dgm:cxn modelId="{14944C58-6682-4757-A901-6B01A9ED54F4}" type="presParOf" srcId="{0F1BAF70-D7F7-4710-86B8-C733C573CAE0}" destId="{0C322441-E217-4A6F-9981-079E9E80FA42}" srcOrd="4" destOrd="0" presId="urn:microsoft.com/office/officeart/2018/2/layout/IconVerticalSolidList"/>
    <dgm:cxn modelId="{086AC6C3-EDE5-4EFF-A19C-FC5BCB575C3C}" type="presParOf" srcId="{0C322441-E217-4A6F-9981-079E9E80FA42}" destId="{7C8A0D56-30C2-4B51-932F-D7CD69022B06}" srcOrd="0" destOrd="0" presId="urn:microsoft.com/office/officeart/2018/2/layout/IconVerticalSolidList"/>
    <dgm:cxn modelId="{0FD9FB88-5AE7-4470-9AD3-AEA31559C0C1}" type="presParOf" srcId="{0C322441-E217-4A6F-9981-079E9E80FA42}" destId="{078A1531-AA0A-4D8D-80F4-412613AF259A}" srcOrd="1" destOrd="0" presId="urn:microsoft.com/office/officeart/2018/2/layout/IconVerticalSolidList"/>
    <dgm:cxn modelId="{E413E97B-3DAD-4B4E-AC3B-EF28417A936B}" type="presParOf" srcId="{0C322441-E217-4A6F-9981-079E9E80FA42}" destId="{E7A8B77F-2D0D-4D83-B1FC-285EE53E6E9E}" srcOrd="2" destOrd="0" presId="urn:microsoft.com/office/officeart/2018/2/layout/IconVerticalSolidList"/>
    <dgm:cxn modelId="{25240C07-A5C3-4691-AC6C-D58376DA72BC}" type="presParOf" srcId="{0C322441-E217-4A6F-9981-079E9E80FA42}" destId="{8C23379F-8A4D-4DD4-85E9-E0333BE9067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37A3F9-FED8-431C-9657-80C32CF18224}"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7D1A8AB-5510-44AC-959D-DB5A9BD25494}">
      <dgm:prSet/>
      <dgm:spPr/>
      <dgm:t>
        <a:bodyPr/>
        <a:lstStyle/>
        <a:p>
          <a:r>
            <a:rPr lang="en-US"/>
            <a:t>The CoC is governed by a Governing Council who shall act on behalf of the CoC and meet all requirements as specified in 24 CFR Part 578.5(b).</a:t>
          </a:r>
        </a:p>
      </dgm:t>
    </dgm:pt>
    <dgm:pt modelId="{85540C62-42A8-4BFC-8868-24FCE5DEEBC0}" type="parTrans" cxnId="{FAF116F3-D721-4086-B41D-4FF43308A2AA}">
      <dgm:prSet/>
      <dgm:spPr/>
      <dgm:t>
        <a:bodyPr/>
        <a:lstStyle/>
        <a:p>
          <a:endParaRPr lang="en-US"/>
        </a:p>
      </dgm:t>
    </dgm:pt>
    <dgm:pt modelId="{11AB6262-3BB2-4EE7-AFA9-C0F3536F43FA}" type="sibTrans" cxnId="{FAF116F3-D721-4086-B41D-4FF43308A2AA}">
      <dgm:prSet/>
      <dgm:spPr/>
      <dgm:t>
        <a:bodyPr/>
        <a:lstStyle/>
        <a:p>
          <a:endParaRPr lang="en-US"/>
        </a:p>
      </dgm:t>
    </dgm:pt>
    <dgm:pt modelId="{8950204C-90EC-4E6B-84C0-DCC2973747DE}">
      <dgm:prSet/>
      <dgm:spPr/>
      <dgm:t>
        <a:bodyPr/>
        <a:lstStyle/>
        <a:p>
          <a:r>
            <a:rPr lang="en-US"/>
            <a:t>Membership of the Governing Council must include one appointed member from each currently-funded HUD-CoC and each Emergency Solutions Grant (ESG) grant recipient. </a:t>
          </a:r>
        </a:p>
      </dgm:t>
    </dgm:pt>
    <dgm:pt modelId="{E6555E3D-FA68-4776-A75A-133EAE5E152C}" type="parTrans" cxnId="{3332807E-1E65-42AC-8D1B-631E65AC2DA9}">
      <dgm:prSet/>
      <dgm:spPr/>
      <dgm:t>
        <a:bodyPr/>
        <a:lstStyle/>
        <a:p>
          <a:endParaRPr lang="en-US"/>
        </a:p>
      </dgm:t>
    </dgm:pt>
    <dgm:pt modelId="{54643308-407F-4107-AA79-ED821C49EEA6}" type="sibTrans" cxnId="{3332807E-1E65-42AC-8D1B-631E65AC2DA9}">
      <dgm:prSet/>
      <dgm:spPr/>
      <dgm:t>
        <a:bodyPr/>
        <a:lstStyle/>
        <a:p>
          <a:endParaRPr lang="en-US"/>
        </a:p>
      </dgm:t>
    </dgm:pt>
    <dgm:pt modelId="{A640E066-94D8-4A65-93B3-31B5BA52B983}">
      <dgm:prSet/>
      <dgm:spPr/>
      <dgm:t>
        <a:bodyPr/>
        <a:lstStyle/>
        <a:p>
          <a:r>
            <a:rPr lang="en-US"/>
            <a:t>The Governing Council may designate and oversee Operating Partners to carry out the functions of the CoC.</a:t>
          </a:r>
        </a:p>
      </dgm:t>
    </dgm:pt>
    <dgm:pt modelId="{87EC085F-27EB-40AA-B9F0-03A503C83393}" type="parTrans" cxnId="{D692F78C-9849-4BC3-AB35-37D8C7F37CD6}">
      <dgm:prSet/>
      <dgm:spPr/>
      <dgm:t>
        <a:bodyPr/>
        <a:lstStyle/>
        <a:p>
          <a:endParaRPr lang="en-US"/>
        </a:p>
      </dgm:t>
    </dgm:pt>
    <dgm:pt modelId="{B63F9F66-3390-41BA-BFE9-E9A86AAE30E9}" type="sibTrans" cxnId="{D692F78C-9849-4BC3-AB35-37D8C7F37CD6}">
      <dgm:prSet/>
      <dgm:spPr/>
      <dgm:t>
        <a:bodyPr/>
        <a:lstStyle/>
        <a:p>
          <a:endParaRPr lang="en-US"/>
        </a:p>
      </dgm:t>
    </dgm:pt>
    <dgm:pt modelId="{DDD448FC-8202-41A3-9E3B-8A8F70A2FD91}" type="pres">
      <dgm:prSet presAssocID="{BC37A3F9-FED8-431C-9657-80C32CF18224}" presName="hierChild1" presStyleCnt="0">
        <dgm:presLayoutVars>
          <dgm:chPref val="1"/>
          <dgm:dir/>
          <dgm:animOne val="branch"/>
          <dgm:animLvl val="lvl"/>
          <dgm:resizeHandles/>
        </dgm:presLayoutVars>
      </dgm:prSet>
      <dgm:spPr/>
    </dgm:pt>
    <dgm:pt modelId="{9A3958C5-15FF-4253-9E5D-C03215BBCF27}" type="pres">
      <dgm:prSet presAssocID="{A7D1A8AB-5510-44AC-959D-DB5A9BD25494}" presName="hierRoot1" presStyleCnt="0"/>
      <dgm:spPr/>
    </dgm:pt>
    <dgm:pt modelId="{69B7E7CB-7D51-4531-963B-035BB7C3CE5A}" type="pres">
      <dgm:prSet presAssocID="{A7D1A8AB-5510-44AC-959D-DB5A9BD25494}" presName="composite" presStyleCnt="0"/>
      <dgm:spPr/>
    </dgm:pt>
    <dgm:pt modelId="{14F27966-D06E-4C7D-AE33-3F54F62F4EDA}" type="pres">
      <dgm:prSet presAssocID="{A7D1A8AB-5510-44AC-959D-DB5A9BD25494}" presName="background" presStyleLbl="node0" presStyleIdx="0" presStyleCnt="3"/>
      <dgm:spPr/>
    </dgm:pt>
    <dgm:pt modelId="{90041056-C743-423B-A47F-CA4882B1819B}" type="pres">
      <dgm:prSet presAssocID="{A7D1A8AB-5510-44AC-959D-DB5A9BD25494}" presName="text" presStyleLbl="fgAcc0" presStyleIdx="0" presStyleCnt="3">
        <dgm:presLayoutVars>
          <dgm:chPref val="3"/>
        </dgm:presLayoutVars>
      </dgm:prSet>
      <dgm:spPr/>
    </dgm:pt>
    <dgm:pt modelId="{A4BF8CF6-8532-4071-B15D-85724BBD53DB}" type="pres">
      <dgm:prSet presAssocID="{A7D1A8AB-5510-44AC-959D-DB5A9BD25494}" presName="hierChild2" presStyleCnt="0"/>
      <dgm:spPr/>
    </dgm:pt>
    <dgm:pt modelId="{0E578C6B-BE68-4A11-B812-B9AB8A24D281}" type="pres">
      <dgm:prSet presAssocID="{8950204C-90EC-4E6B-84C0-DCC2973747DE}" presName="hierRoot1" presStyleCnt="0"/>
      <dgm:spPr/>
    </dgm:pt>
    <dgm:pt modelId="{DB69A63D-2E38-4E01-BF39-49026E1EAE8A}" type="pres">
      <dgm:prSet presAssocID="{8950204C-90EC-4E6B-84C0-DCC2973747DE}" presName="composite" presStyleCnt="0"/>
      <dgm:spPr/>
    </dgm:pt>
    <dgm:pt modelId="{A13CCC73-1FAD-4B2B-95AC-A3E5955BC27A}" type="pres">
      <dgm:prSet presAssocID="{8950204C-90EC-4E6B-84C0-DCC2973747DE}" presName="background" presStyleLbl="node0" presStyleIdx="1" presStyleCnt="3"/>
      <dgm:spPr/>
    </dgm:pt>
    <dgm:pt modelId="{5E75BFC6-915F-457F-99BA-A6AAFBE27F7A}" type="pres">
      <dgm:prSet presAssocID="{8950204C-90EC-4E6B-84C0-DCC2973747DE}" presName="text" presStyleLbl="fgAcc0" presStyleIdx="1" presStyleCnt="3">
        <dgm:presLayoutVars>
          <dgm:chPref val="3"/>
        </dgm:presLayoutVars>
      </dgm:prSet>
      <dgm:spPr/>
    </dgm:pt>
    <dgm:pt modelId="{6BB45EE2-4330-4DF2-9787-7288C1C23934}" type="pres">
      <dgm:prSet presAssocID="{8950204C-90EC-4E6B-84C0-DCC2973747DE}" presName="hierChild2" presStyleCnt="0"/>
      <dgm:spPr/>
    </dgm:pt>
    <dgm:pt modelId="{FB0186A8-9C4F-40F4-A004-F87E983825C7}" type="pres">
      <dgm:prSet presAssocID="{A640E066-94D8-4A65-93B3-31B5BA52B983}" presName="hierRoot1" presStyleCnt="0"/>
      <dgm:spPr/>
    </dgm:pt>
    <dgm:pt modelId="{B0B4F59D-39E2-4C9D-8434-B65A4F1CC59D}" type="pres">
      <dgm:prSet presAssocID="{A640E066-94D8-4A65-93B3-31B5BA52B983}" presName="composite" presStyleCnt="0"/>
      <dgm:spPr/>
    </dgm:pt>
    <dgm:pt modelId="{8C667663-53F8-4401-B221-363EDD2ACF80}" type="pres">
      <dgm:prSet presAssocID="{A640E066-94D8-4A65-93B3-31B5BA52B983}" presName="background" presStyleLbl="node0" presStyleIdx="2" presStyleCnt="3"/>
      <dgm:spPr/>
    </dgm:pt>
    <dgm:pt modelId="{B8AFF811-2DFF-437C-B947-DBCCBFD14A58}" type="pres">
      <dgm:prSet presAssocID="{A640E066-94D8-4A65-93B3-31B5BA52B983}" presName="text" presStyleLbl="fgAcc0" presStyleIdx="2" presStyleCnt="3">
        <dgm:presLayoutVars>
          <dgm:chPref val="3"/>
        </dgm:presLayoutVars>
      </dgm:prSet>
      <dgm:spPr/>
    </dgm:pt>
    <dgm:pt modelId="{7B1AA629-A4CF-4018-BA42-4947ECADBCCF}" type="pres">
      <dgm:prSet presAssocID="{A640E066-94D8-4A65-93B3-31B5BA52B983}" presName="hierChild2" presStyleCnt="0"/>
      <dgm:spPr/>
    </dgm:pt>
  </dgm:ptLst>
  <dgm:cxnLst>
    <dgm:cxn modelId="{97816150-009C-422A-AAEC-30DD213F7EC2}" type="presOf" srcId="{8950204C-90EC-4E6B-84C0-DCC2973747DE}" destId="{5E75BFC6-915F-457F-99BA-A6AAFBE27F7A}" srcOrd="0" destOrd="0" presId="urn:microsoft.com/office/officeart/2005/8/layout/hierarchy1"/>
    <dgm:cxn modelId="{3332807E-1E65-42AC-8D1B-631E65AC2DA9}" srcId="{BC37A3F9-FED8-431C-9657-80C32CF18224}" destId="{8950204C-90EC-4E6B-84C0-DCC2973747DE}" srcOrd="1" destOrd="0" parTransId="{E6555E3D-FA68-4776-A75A-133EAE5E152C}" sibTransId="{54643308-407F-4107-AA79-ED821C49EEA6}"/>
    <dgm:cxn modelId="{F515F67F-0735-4DAC-83EA-8FEE9F2EFB98}" type="presOf" srcId="{BC37A3F9-FED8-431C-9657-80C32CF18224}" destId="{DDD448FC-8202-41A3-9E3B-8A8F70A2FD91}" srcOrd="0" destOrd="0" presId="urn:microsoft.com/office/officeart/2005/8/layout/hierarchy1"/>
    <dgm:cxn modelId="{D692F78C-9849-4BC3-AB35-37D8C7F37CD6}" srcId="{BC37A3F9-FED8-431C-9657-80C32CF18224}" destId="{A640E066-94D8-4A65-93B3-31B5BA52B983}" srcOrd="2" destOrd="0" parTransId="{87EC085F-27EB-40AA-B9F0-03A503C83393}" sibTransId="{B63F9F66-3390-41BA-BFE9-E9A86AAE30E9}"/>
    <dgm:cxn modelId="{FFD8CAD5-3118-42D2-8A21-0061A936AF3B}" type="presOf" srcId="{A640E066-94D8-4A65-93B3-31B5BA52B983}" destId="{B8AFF811-2DFF-437C-B947-DBCCBFD14A58}" srcOrd="0" destOrd="0" presId="urn:microsoft.com/office/officeart/2005/8/layout/hierarchy1"/>
    <dgm:cxn modelId="{B22FD8D7-C17E-4A7A-81CE-76AE8CF0AE8B}" type="presOf" srcId="{A7D1A8AB-5510-44AC-959D-DB5A9BD25494}" destId="{90041056-C743-423B-A47F-CA4882B1819B}" srcOrd="0" destOrd="0" presId="urn:microsoft.com/office/officeart/2005/8/layout/hierarchy1"/>
    <dgm:cxn modelId="{FAF116F3-D721-4086-B41D-4FF43308A2AA}" srcId="{BC37A3F9-FED8-431C-9657-80C32CF18224}" destId="{A7D1A8AB-5510-44AC-959D-DB5A9BD25494}" srcOrd="0" destOrd="0" parTransId="{85540C62-42A8-4BFC-8868-24FCE5DEEBC0}" sibTransId="{11AB6262-3BB2-4EE7-AFA9-C0F3536F43FA}"/>
    <dgm:cxn modelId="{6A7E3A19-731E-4784-9546-E51D3E2D7430}" type="presParOf" srcId="{DDD448FC-8202-41A3-9E3B-8A8F70A2FD91}" destId="{9A3958C5-15FF-4253-9E5D-C03215BBCF27}" srcOrd="0" destOrd="0" presId="urn:microsoft.com/office/officeart/2005/8/layout/hierarchy1"/>
    <dgm:cxn modelId="{4C349DF6-9131-4571-841A-39832D5785AF}" type="presParOf" srcId="{9A3958C5-15FF-4253-9E5D-C03215BBCF27}" destId="{69B7E7CB-7D51-4531-963B-035BB7C3CE5A}" srcOrd="0" destOrd="0" presId="urn:microsoft.com/office/officeart/2005/8/layout/hierarchy1"/>
    <dgm:cxn modelId="{17537624-0783-4C29-90B3-AFD3DB8900D1}" type="presParOf" srcId="{69B7E7CB-7D51-4531-963B-035BB7C3CE5A}" destId="{14F27966-D06E-4C7D-AE33-3F54F62F4EDA}" srcOrd="0" destOrd="0" presId="urn:microsoft.com/office/officeart/2005/8/layout/hierarchy1"/>
    <dgm:cxn modelId="{A723287C-694F-4563-A31D-2D71A07BF1BA}" type="presParOf" srcId="{69B7E7CB-7D51-4531-963B-035BB7C3CE5A}" destId="{90041056-C743-423B-A47F-CA4882B1819B}" srcOrd="1" destOrd="0" presId="urn:microsoft.com/office/officeart/2005/8/layout/hierarchy1"/>
    <dgm:cxn modelId="{EE0F1C2E-FE7C-4319-A635-451B4EB881B9}" type="presParOf" srcId="{9A3958C5-15FF-4253-9E5D-C03215BBCF27}" destId="{A4BF8CF6-8532-4071-B15D-85724BBD53DB}" srcOrd="1" destOrd="0" presId="urn:microsoft.com/office/officeart/2005/8/layout/hierarchy1"/>
    <dgm:cxn modelId="{4C214121-E43C-4838-84D1-95A2F38E8528}" type="presParOf" srcId="{DDD448FC-8202-41A3-9E3B-8A8F70A2FD91}" destId="{0E578C6B-BE68-4A11-B812-B9AB8A24D281}" srcOrd="1" destOrd="0" presId="urn:microsoft.com/office/officeart/2005/8/layout/hierarchy1"/>
    <dgm:cxn modelId="{19FAE6A6-0591-457B-917D-C040BBEDD0D2}" type="presParOf" srcId="{0E578C6B-BE68-4A11-B812-B9AB8A24D281}" destId="{DB69A63D-2E38-4E01-BF39-49026E1EAE8A}" srcOrd="0" destOrd="0" presId="urn:microsoft.com/office/officeart/2005/8/layout/hierarchy1"/>
    <dgm:cxn modelId="{404CABF5-34C9-4E98-A740-CDA0AFF48C0A}" type="presParOf" srcId="{DB69A63D-2E38-4E01-BF39-49026E1EAE8A}" destId="{A13CCC73-1FAD-4B2B-95AC-A3E5955BC27A}" srcOrd="0" destOrd="0" presId="urn:microsoft.com/office/officeart/2005/8/layout/hierarchy1"/>
    <dgm:cxn modelId="{85DDC5E3-94A6-4FB4-956A-11ED97DFE09A}" type="presParOf" srcId="{DB69A63D-2E38-4E01-BF39-49026E1EAE8A}" destId="{5E75BFC6-915F-457F-99BA-A6AAFBE27F7A}" srcOrd="1" destOrd="0" presId="urn:microsoft.com/office/officeart/2005/8/layout/hierarchy1"/>
    <dgm:cxn modelId="{D4D14392-2E83-462E-93B6-66E8DD3EE074}" type="presParOf" srcId="{0E578C6B-BE68-4A11-B812-B9AB8A24D281}" destId="{6BB45EE2-4330-4DF2-9787-7288C1C23934}" srcOrd="1" destOrd="0" presId="urn:microsoft.com/office/officeart/2005/8/layout/hierarchy1"/>
    <dgm:cxn modelId="{223B5F59-6311-4351-A724-7B9E5EA5ED0F}" type="presParOf" srcId="{DDD448FC-8202-41A3-9E3B-8A8F70A2FD91}" destId="{FB0186A8-9C4F-40F4-A004-F87E983825C7}" srcOrd="2" destOrd="0" presId="urn:microsoft.com/office/officeart/2005/8/layout/hierarchy1"/>
    <dgm:cxn modelId="{2392393B-4408-4FFA-8692-24ED74796AA0}" type="presParOf" srcId="{FB0186A8-9C4F-40F4-A004-F87E983825C7}" destId="{B0B4F59D-39E2-4C9D-8434-B65A4F1CC59D}" srcOrd="0" destOrd="0" presId="urn:microsoft.com/office/officeart/2005/8/layout/hierarchy1"/>
    <dgm:cxn modelId="{CD4CC058-F934-49D2-924D-6DA9B341786F}" type="presParOf" srcId="{B0B4F59D-39E2-4C9D-8434-B65A4F1CC59D}" destId="{8C667663-53F8-4401-B221-363EDD2ACF80}" srcOrd="0" destOrd="0" presId="urn:microsoft.com/office/officeart/2005/8/layout/hierarchy1"/>
    <dgm:cxn modelId="{E9C45844-FB32-4C2B-8E48-9DDD1A9847DE}" type="presParOf" srcId="{B0B4F59D-39E2-4C9D-8434-B65A4F1CC59D}" destId="{B8AFF811-2DFF-437C-B947-DBCCBFD14A58}" srcOrd="1" destOrd="0" presId="urn:microsoft.com/office/officeart/2005/8/layout/hierarchy1"/>
    <dgm:cxn modelId="{3E39243C-9AE6-42C6-8D55-BE637AFC5A19}" type="presParOf" srcId="{FB0186A8-9C4F-40F4-A004-F87E983825C7}" destId="{7B1AA629-A4CF-4018-BA42-4947ECADBCC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3EEEE7-A4F6-4BA4-B138-69ACA9FD0DC4}" type="doc">
      <dgm:prSet loTypeId="urn:microsoft.com/office/officeart/2005/8/layout/vList3" loCatId="list" qsTypeId="urn:microsoft.com/office/officeart/2005/8/quickstyle/simple1" qsCatId="simple" csTypeId="urn:microsoft.com/office/officeart/2005/8/colors/accent3_2" csCatId="accent3" phldr="1"/>
      <dgm:spPr/>
    </dgm:pt>
    <dgm:pt modelId="{17D57EFC-3AE8-48AE-B7B5-02BDB8744C89}">
      <dgm:prSet phldrT="[Text]"/>
      <dgm:spPr/>
      <dgm:t>
        <a:bodyPr/>
        <a:lstStyle/>
        <a:p>
          <a:r>
            <a:rPr lang="en-US" dirty="0"/>
            <a:t>What is HMIS?</a:t>
          </a:r>
        </a:p>
      </dgm:t>
    </dgm:pt>
    <dgm:pt modelId="{B944CE7D-5440-4D70-8260-56105790C602}" type="parTrans" cxnId="{6F78D8D0-E016-46E2-AC49-50A47C5FF69D}">
      <dgm:prSet/>
      <dgm:spPr/>
      <dgm:t>
        <a:bodyPr/>
        <a:lstStyle/>
        <a:p>
          <a:endParaRPr lang="en-US"/>
        </a:p>
      </dgm:t>
    </dgm:pt>
    <dgm:pt modelId="{48292633-0F16-407C-92F6-ECD2149170B3}" type="sibTrans" cxnId="{6F78D8D0-E016-46E2-AC49-50A47C5FF69D}">
      <dgm:prSet/>
      <dgm:spPr/>
      <dgm:t>
        <a:bodyPr/>
        <a:lstStyle/>
        <a:p>
          <a:endParaRPr lang="en-US"/>
        </a:p>
      </dgm:t>
    </dgm:pt>
    <dgm:pt modelId="{F2239B8F-22BA-4C8C-B608-772B69D9A174}">
      <dgm:prSet phldrT="[Text]"/>
      <dgm:spPr/>
      <dgm:t>
        <a:bodyPr/>
        <a:lstStyle/>
        <a:p>
          <a:r>
            <a:rPr lang="en-US" dirty="0"/>
            <a:t>How will I be trained?</a:t>
          </a:r>
        </a:p>
      </dgm:t>
    </dgm:pt>
    <dgm:pt modelId="{522A2B23-5CC8-4FD6-A76A-808CC64A2376}" type="parTrans" cxnId="{D44A4C22-7B68-4913-A5AE-DCA72AFF55A5}">
      <dgm:prSet/>
      <dgm:spPr/>
      <dgm:t>
        <a:bodyPr/>
        <a:lstStyle/>
        <a:p>
          <a:endParaRPr lang="en-US"/>
        </a:p>
      </dgm:t>
    </dgm:pt>
    <dgm:pt modelId="{A266E1C6-CB12-4B85-BFC0-22EE842335A7}" type="sibTrans" cxnId="{D44A4C22-7B68-4913-A5AE-DCA72AFF55A5}">
      <dgm:prSet/>
      <dgm:spPr/>
      <dgm:t>
        <a:bodyPr/>
        <a:lstStyle/>
        <a:p>
          <a:endParaRPr lang="en-US"/>
        </a:p>
      </dgm:t>
    </dgm:pt>
    <dgm:pt modelId="{93FA1B43-E2A8-4AAA-BB00-48C6F82ADCE2}">
      <dgm:prSet phldrT="[Text]"/>
      <dgm:spPr/>
      <dgm:t>
        <a:bodyPr/>
        <a:lstStyle/>
        <a:p>
          <a:r>
            <a:rPr lang="en-US" dirty="0"/>
            <a:t>Data Quality review?</a:t>
          </a:r>
        </a:p>
      </dgm:t>
    </dgm:pt>
    <dgm:pt modelId="{BC09444D-C8D8-468B-A2C6-08999F556056}" type="parTrans" cxnId="{89DC4564-E99B-4F7A-8C03-B3CC00C803CF}">
      <dgm:prSet/>
      <dgm:spPr/>
      <dgm:t>
        <a:bodyPr/>
        <a:lstStyle/>
        <a:p>
          <a:endParaRPr lang="en-US"/>
        </a:p>
      </dgm:t>
    </dgm:pt>
    <dgm:pt modelId="{DD32774C-1A9B-4D61-A885-6D652B050B74}" type="sibTrans" cxnId="{89DC4564-E99B-4F7A-8C03-B3CC00C803CF}">
      <dgm:prSet/>
      <dgm:spPr/>
      <dgm:t>
        <a:bodyPr/>
        <a:lstStyle/>
        <a:p>
          <a:endParaRPr lang="en-US"/>
        </a:p>
      </dgm:t>
    </dgm:pt>
    <dgm:pt modelId="{E306FE52-86FF-4416-800E-A524B29ED0F4}" type="pres">
      <dgm:prSet presAssocID="{283EEEE7-A4F6-4BA4-B138-69ACA9FD0DC4}" presName="linearFlow" presStyleCnt="0">
        <dgm:presLayoutVars>
          <dgm:dir/>
          <dgm:resizeHandles val="exact"/>
        </dgm:presLayoutVars>
      </dgm:prSet>
      <dgm:spPr/>
    </dgm:pt>
    <dgm:pt modelId="{BE5D6950-A0FA-4316-89C6-17B2908638C2}" type="pres">
      <dgm:prSet presAssocID="{17D57EFC-3AE8-48AE-B7B5-02BDB8744C89}" presName="composite" presStyleCnt="0"/>
      <dgm:spPr/>
    </dgm:pt>
    <dgm:pt modelId="{A3755C1A-EE79-4341-9C53-A44A5AED7E5B}" type="pres">
      <dgm:prSet presAssocID="{17D57EFC-3AE8-48AE-B7B5-02BDB8744C89}"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Monitor"/>
        </a:ext>
      </dgm:extLst>
    </dgm:pt>
    <dgm:pt modelId="{C43C12F3-7A2A-4104-9461-51CEEFFF2B8C}" type="pres">
      <dgm:prSet presAssocID="{17D57EFC-3AE8-48AE-B7B5-02BDB8744C89}" presName="txShp" presStyleLbl="node1" presStyleIdx="0" presStyleCnt="3">
        <dgm:presLayoutVars>
          <dgm:bulletEnabled val="1"/>
        </dgm:presLayoutVars>
      </dgm:prSet>
      <dgm:spPr/>
    </dgm:pt>
    <dgm:pt modelId="{7DA01814-9ED8-443C-AFF2-C4F7A428071F}" type="pres">
      <dgm:prSet presAssocID="{48292633-0F16-407C-92F6-ECD2149170B3}" presName="spacing" presStyleCnt="0"/>
      <dgm:spPr/>
    </dgm:pt>
    <dgm:pt modelId="{C577952F-7FC0-44E6-A938-D3D752A06CF9}" type="pres">
      <dgm:prSet presAssocID="{F2239B8F-22BA-4C8C-B608-772B69D9A174}" presName="composite" presStyleCnt="0"/>
      <dgm:spPr/>
    </dgm:pt>
    <dgm:pt modelId="{2775DD2C-BD3E-477B-954A-3E1EB864E2C4}" type="pres">
      <dgm:prSet presAssocID="{F2239B8F-22BA-4C8C-B608-772B69D9A174}"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eeting"/>
        </a:ext>
      </dgm:extLst>
    </dgm:pt>
    <dgm:pt modelId="{77E944D5-5565-45D8-9804-817572118CD7}" type="pres">
      <dgm:prSet presAssocID="{F2239B8F-22BA-4C8C-B608-772B69D9A174}" presName="txShp" presStyleLbl="node1" presStyleIdx="1" presStyleCnt="3">
        <dgm:presLayoutVars>
          <dgm:bulletEnabled val="1"/>
        </dgm:presLayoutVars>
      </dgm:prSet>
      <dgm:spPr/>
    </dgm:pt>
    <dgm:pt modelId="{150C7EFB-89E0-49CD-BFCD-A63B8605DA47}" type="pres">
      <dgm:prSet presAssocID="{A266E1C6-CB12-4B85-BFC0-22EE842335A7}" presName="spacing" presStyleCnt="0"/>
      <dgm:spPr/>
    </dgm:pt>
    <dgm:pt modelId="{A7D7CFA3-92A4-4763-97F8-3E844A6847D3}" type="pres">
      <dgm:prSet presAssocID="{93FA1B43-E2A8-4AAA-BB00-48C6F82ADCE2}" presName="composite" presStyleCnt="0"/>
      <dgm:spPr/>
    </dgm:pt>
    <dgm:pt modelId="{264C35CB-1ABC-43F3-A29E-92BE936C4645}" type="pres">
      <dgm:prSet presAssocID="{93FA1B43-E2A8-4AAA-BB00-48C6F82ADCE2}"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ulls-eye"/>
        </a:ext>
      </dgm:extLst>
    </dgm:pt>
    <dgm:pt modelId="{C6C185FE-2B12-495E-AEFD-248CC2903D36}" type="pres">
      <dgm:prSet presAssocID="{93FA1B43-E2A8-4AAA-BB00-48C6F82ADCE2}" presName="txShp" presStyleLbl="node1" presStyleIdx="2" presStyleCnt="3">
        <dgm:presLayoutVars>
          <dgm:bulletEnabled val="1"/>
        </dgm:presLayoutVars>
      </dgm:prSet>
      <dgm:spPr/>
    </dgm:pt>
  </dgm:ptLst>
  <dgm:cxnLst>
    <dgm:cxn modelId="{D44A4C22-7B68-4913-A5AE-DCA72AFF55A5}" srcId="{283EEEE7-A4F6-4BA4-B138-69ACA9FD0DC4}" destId="{F2239B8F-22BA-4C8C-B608-772B69D9A174}" srcOrd="1" destOrd="0" parTransId="{522A2B23-5CC8-4FD6-A76A-808CC64A2376}" sibTransId="{A266E1C6-CB12-4B85-BFC0-22EE842335A7}"/>
    <dgm:cxn modelId="{89DC4564-E99B-4F7A-8C03-B3CC00C803CF}" srcId="{283EEEE7-A4F6-4BA4-B138-69ACA9FD0DC4}" destId="{93FA1B43-E2A8-4AAA-BB00-48C6F82ADCE2}" srcOrd="2" destOrd="0" parTransId="{BC09444D-C8D8-468B-A2C6-08999F556056}" sibTransId="{DD32774C-1A9B-4D61-A885-6D652B050B74}"/>
    <dgm:cxn modelId="{6FFB6B89-D6D4-4D97-9451-D591EAAC9F4B}" type="presOf" srcId="{17D57EFC-3AE8-48AE-B7B5-02BDB8744C89}" destId="{C43C12F3-7A2A-4104-9461-51CEEFFF2B8C}" srcOrd="0" destOrd="0" presId="urn:microsoft.com/office/officeart/2005/8/layout/vList3"/>
    <dgm:cxn modelId="{3B2C9FB4-0B21-46BA-88EF-C560B2D896BA}" type="presOf" srcId="{93FA1B43-E2A8-4AAA-BB00-48C6F82ADCE2}" destId="{C6C185FE-2B12-495E-AEFD-248CC2903D36}" srcOrd="0" destOrd="0" presId="urn:microsoft.com/office/officeart/2005/8/layout/vList3"/>
    <dgm:cxn modelId="{6F78D8D0-E016-46E2-AC49-50A47C5FF69D}" srcId="{283EEEE7-A4F6-4BA4-B138-69ACA9FD0DC4}" destId="{17D57EFC-3AE8-48AE-B7B5-02BDB8744C89}" srcOrd="0" destOrd="0" parTransId="{B944CE7D-5440-4D70-8260-56105790C602}" sibTransId="{48292633-0F16-407C-92F6-ECD2149170B3}"/>
    <dgm:cxn modelId="{C655DCD2-E330-4EA8-AC55-B2A8CD143670}" type="presOf" srcId="{283EEEE7-A4F6-4BA4-B138-69ACA9FD0DC4}" destId="{E306FE52-86FF-4416-800E-A524B29ED0F4}" srcOrd="0" destOrd="0" presId="urn:microsoft.com/office/officeart/2005/8/layout/vList3"/>
    <dgm:cxn modelId="{489ECDFF-24B6-493A-8D9D-EBFCA3D87952}" type="presOf" srcId="{F2239B8F-22BA-4C8C-B608-772B69D9A174}" destId="{77E944D5-5565-45D8-9804-817572118CD7}" srcOrd="0" destOrd="0" presId="urn:microsoft.com/office/officeart/2005/8/layout/vList3"/>
    <dgm:cxn modelId="{C4CF3A60-1A3B-44C2-A7E5-9AC94E788F5E}" type="presParOf" srcId="{E306FE52-86FF-4416-800E-A524B29ED0F4}" destId="{BE5D6950-A0FA-4316-89C6-17B2908638C2}" srcOrd="0" destOrd="0" presId="urn:microsoft.com/office/officeart/2005/8/layout/vList3"/>
    <dgm:cxn modelId="{7D9DE719-3BB4-40F3-BC60-500ACCF4F5CE}" type="presParOf" srcId="{BE5D6950-A0FA-4316-89C6-17B2908638C2}" destId="{A3755C1A-EE79-4341-9C53-A44A5AED7E5B}" srcOrd="0" destOrd="0" presId="urn:microsoft.com/office/officeart/2005/8/layout/vList3"/>
    <dgm:cxn modelId="{BAEDF30C-AD73-46F2-99A1-397778793E66}" type="presParOf" srcId="{BE5D6950-A0FA-4316-89C6-17B2908638C2}" destId="{C43C12F3-7A2A-4104-9461-51CEEFFF2B8C}" srcOrd="1" destOrd="0" presId="urn:microsoft.com/office/officeart/2005/8/layout/vList3"/>
    <dgm:cxn modelId="{2088B3F9-6A67-4C15-A699-1226D0367351}" type="presParOf" srcId="{E306FE52-86FF-4416-800E-A524B29ED0F4}" destId="{7DA01814-9ED8-443C-AFF2-C4F7A428071F}" srcOrd="1" destOrd="0" presId="urn:microsoft.com/office/officeart/2005/8/layout/vList3"/>
    <dgm:cxn modelId="{8050BB93-5EBE-4CBD-A336-7940D15E33CA}" type="presParOf" srcId="{E306FE52-86FF-4416-800E-A524B29ED0F4}" destId="{C577952F-7FC0-44E6-A938-D3D752A06CF9}" srcOrd="2" destOrd="0" presId="urn:microsoft.com/office/officeart/2005/8/layout/vList3"/>
    <dgm:cxn modelId="{B8264ED5-4DBF-470B-99EE-DD06C3E4B712}" type="presParOf" srcId="{C577952F-7FC0-44E6-A938-D3D752A06CF9}" destId="{2775DD2C-BD3E-477B-954A-3E1EB864E2C4}" srcOrd="0" destOrd="0" presId="urn:microsoft.com/office/officeart/2005/8/layout/vList3"/>
    <dgm:cxn modelId="{94F666B4-AF12-48C6-A911-123C25733996}" type="presParOf" srcId="{C577952F-7FC0-44E6-A938-D3D752A06CF9}" destId="{77E944D5-5565-45D8-9804-817572118CD7}" srcOrd="1" destOrd="0" presId="urn:microsoft.com/office/officeart/2005/8/layout/vList3"/>
    <dgm:cxn modelId="{202677C2-45A9-42DC-BCB0-683985255417}" type="presParOf" srcId="{E306FE52-86FF-4416-800E-A524B29ED0F4}" destId="{150C7EFB-89E0-49CD-BFCD-A63B8605DA47}" srcOrd="3" destOrd="0" presId="urn:microsoft.com/office/officeart/2005/8/layout/vList3"/>
    <dgm:cxn modelId="{82A2DB71-1323-4290-B566-177EE848349B}" type="presParOf" srcId="{E306FE52-86FF-4416-800E-A524B29ED0F4}" destId="{A7D7CFA3-92A4-4763-97F8-3E844A6847D3}" srcOrd="4" destOrd="0" presId="urn:microsoft.com/office/officeart/2005/8/layout/vList3"/>
    <dgm:cxn modelId="{0CAE1719-4C4D-4F84-905F-AEE66375C84E}" type="presParOf" srcId="{A7D7CFA3-92A4-4763-97F8-3E844A6847D3}" destId="{264C35CB-1ABC-43F3-A29E-92BE936C4645}" srcOrd="0" destOrd="0" presId="urn:microsoft.com/office/officeart/2005/8/layout/vList3"/>
    <dgm:cxn modelId="{72FD2601-21FC-4064-8480-23FC23E5CB0C}" type="presParOf" srcId="{A7D7CFA3-92A4-4763-97F8-3E844A6847D3}" destId="{C6C185FE-2B12-495E-AEFD-248CC2903D36}"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EA708-7CF3-484E-9369-EED5B6B100D5}">
      <dsp:nvSpPr>
        <dsp:cNvPr id="0" name=""/>
        <dsp:cNvSpPr/>
      </dsp:nvSpPr>
      <dsp:spPr>
        <a:xfrm>
          <a:off x="0" y="2997"/>
          <a:ext cx="9783763" cy="102684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B7F12C-60E0-4EE9-85D5-58E64F9ECFD1}">
      <dsp:nvSpPr>
        <dsp:cNvPr id="0" name=""/>
        <dsp:cNvSpPr/>
      </dsp:nvSpPr>
      <dsp:spPr>
        <a:xfrm>
          <a:off x="310619" y="234036"/>
          <a:ext cx="565314" cy="5647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25B922-433C-4F44-8492-68173887385B}">
      <dsp:nvSpPr>
        <dsp:cNvPr id="0" name=""/>
        <dsp:cNvSpPr/>
      </dsp:nvSpPr>
      <dsp:spPr>
        <a:xfrm>
          <a:off x="1186554" y="2997"/>
          <a:ext cx="8534878" cy="1027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780" tIns="108780" rIns="108780" bIns="108780" numCol="1" spcCol="1270" anchor="ctr" anchorCtr="0">
          <a:noAutofit/>
        </a:bodyPr>
        <a:lstStyle/>
        <a:p>
          <a:pPr marL="0" lvl="0" indent="0" algn="l" defTabSz="711200">
            <a:lnSpc>
              <a:spcPct val="90000"/>
            </a:lnSpc>
            <a:spcBef>
              <a:spcPct val="0"/>
            </a:spcBef>
            <a:spcAft>
              <a:spcPct val="35000"/>
            </a:spcAft>
            <a:buNone/>
          </a:pPr>
          <a:r>
            <a:rPr lang="en-US" sz="1600" kern="1200" dirty="0"/>
            <a:t>All CoC and ESG funded programs will participate in the quarterly CoC General Membership meetings. </a:t>
          </a:r>
        </a:p>
      </dsp:txBody>
      <dsp:txXfrm>
        <a:off x="1186554" y="2997"/>
        <a:ext cx="8534878" cy="1027845"/>
      </dsp:txXfrm>
    </dsp:sp>
    <dsp:sp modelId="{BCD207B8-CFE0-4BDA-9438-30C63BF92FA3}">
      <dsp:nvSpPr>
        <dsp:cNvPr id="0" name=""/>
        <dsp:cNvSpPr/>
      </dsp:nvSpPr>
      <dsp:spPr>
        <a:xfrm>
          <a:off x="0" y="1272688"/>
          <a:ext cx="9783763" cy="102684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DBBA99-3C42-4BEF-9DB1-0805642882A0}">
      <dsp:nvSpPr>
        <dsp:cNvPr id="0" name=""/>
        <dsp:cNvSpPr/>
      </dsp:nvSpPr>
      <dsp:spPr>
        <a:xfrm>
          <a:off x="310619" y="1503728"/>
          <a:ext cx="565314" cy="5647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718068-EF5C-4E98-BF56-A13DC49E5181}">
      <dsp:nvSpPr>
        <dsp:cNvPr id="0" name=""/>
        <dsp:cNvSpPr/>
      </dsp:nvSpPr>
      <dsp:spPr>
        <a:xfrm>
          <a:off x="1186554" y="1272688"/>
          <a:ext cx="8534878" cy="1027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780" tIns="108780" rIns="108780" bIns="108780" numCol="1" spcCol="1270" anchor="ctr" anchorCtr="0">
          <a:noAutofit/>
        </a:bodyPr>
        <a:lstStyle/>
        <a:p>
          <a:pPr marL="0" lvl="0" indent="0" algn="l" defTabSz="711200">
            <a:lnSpc>
              <a:spcPct val="90000"/>
            </a:lnSpc>
            <a:spcBef>
              <a:spcPct val="0"/>
            </a:spcBef>
            <a:spcAft>
              <a:spcPct val="35000"/>
            </a:spcAft>
            <a:buNone/>
          </a:pPr>
          <a:r>
            <a:rPr lang="en-US" sz="1600" kern="1200" dirty="0"/>
            <a:t>Through the CoC, community stakeholders engage on the issues facing individuals and families experiencing homelessness and become part of the solutions being offered to address those challenges. Our CoC provides regular updates on funding opportunities, community training events and other opportunities</a:t>
          </a:r>
        </a:p>
      </dsp:txBody>
      <dsp:txXfrm>
        <a:off x="1186554" y="1272688"/>
        <a:ext cx="8534878" cy="1027845"/>
      </dsp:txXfrm>
    </dsp:sp>
    <dsp:sp modelId="{7C8A0D56-30C2-4B51-932F-D7CD69022B06}">
      <dsp:nvSpPr>
        <dsp:cNvPr id="0" name=""/>
        <dsp:cNvSpPr/>
      </dsp:nvSpPr>
      <dsp:spPr>
        <a:xfrm>
          <a:off x="0" y="2542380"/>
          <a:ext cx="9783763" cy="102684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8A1531-AA0A-4D8D-80F4-412613AF259A}">
      <dsp:nvSpPr>
        <dsp:cNvPr id="0" name=""/>
        <dsp:cNvSpPr/>
      </dsp:nvSpPr>
      <dsp:spPr>
        <a:xfrm>
          <a:off x="310619" y="2773419"/>
          <a:ext cx="565314" cy="5647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23379F-8A4D-4DD4-85E9-E0333BE9067D}">
      <dsp:nvSpPr>
        <dsp:cNvPr id="0" name=""/>
        <dsp:cNvSpPr/>
      </dsp:nvSpPr>
      <dsp:spPr>
        <a:xfrm>
          <a:off x="1186554" y="2542380"/>
          <a:ext cx="8534878" cy="1027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780" tIns="108780" rIns="108780" bIns="108780" numCol="1" spcCol="1270" anchor="ctr" anchorCtr="0">
          <a:noAutofit/>
        </a:bodyPr>
        <a:lstStyle/>
        <a:p>
          <a:pPr marL="0" lvl="0" indent="0" algn="l" defTabSz="711200">
            <a:lnSpc>
              <a:spcPct val="90000"/>
            </a:lnSpc>
            <a:spcBef>
              <a:spcPct val="0"/>
            </a:spcBef>
            <a:spcAft>
              <a:spcPct val="35000"/>
            </a:spcAft>
            <a:buNone/>
          </a:pPr>
          <a:r>
            <a:rPr lang="en-US" sz="1600" kern="1200" dirty="0"/>
            <a:t>CoC General Membership meetings are a place to incorporate changes to emphasize best practices, collaboration, and invite conversation and dialogue in promoting progress within our community. Individuals and entities interested in developing and coordinating homeless assistance programs or otherwise supporting the mission and purpose of the CoC are invited to join; there are no fees associated. </a:t>
          </a:r>
        </a:p>
      </dsp:txBody>
      <dsp:txXfrm>
        <a:off x="1186554" y="2542380"/>
        <a:ext cx="8534878" cy="1027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27966-D06E-4C7D-AE33-3F54F62F4EDA}">
      <dsp:nvSpPr>
        <dsp:cNvPr id="0" name=""/>
        <dsp:cNvSpPr/>
      </dsp:nvSpPr>
      <dsp:spPr>
        <a:xfrm>
          <a:off x="0" y="689215"/>
          <a:ext cx="2751683" cy="174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041056-C743-423B-A47F-CA4882B1819B}">
      <dsp:nvSpPr>
        <dsp:cNvPr id="0" name=""/>
        <dsp:cNvSpPr/>
      </dsp:nvSpPr>
      <dsp:spPr>
        <a:xfrm>
          <a:off x="305742" y="979670"/>
          <a:ext cx="2751683" cy="174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CoC is governed by a Governing Council who shall act on behalf of the CoC and meet all requirements as specified in 24 CFR Part 578.5(b).</a:t>
          </a:r>
        </a:p>
      </dsp:txBody>
      <dsp:txXfrm>
        <a:off x="356919" y="1030847"/>
        <a:ext cx="2649329" cy="1644964"/>
      </dsp:txXfrm>
    </dsp:sp>
    <dsp:sp modelId="{A13CCC73-1FAD-4B2B-95AC-A3E5955BC27A}">
      <dsp:nvSpPr>
        <dsp:cNvPr id="0" name=""/>
        <dsp:cNvSpPr/>
      </dsp:nvSpPr>
      <dsp:spPr>
        <a:xfrm>
          <a:off x="3363168" y="689215"/>
          <a:ext cx="2751683" cy="174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75BFC6-915F-457F-99BA-A6AAFBE27F7A}">
      <dsp:nvSpPr>
        <dsp:cNvPr id="0" name=""/>
        <dsp:cNvSpPr/>
      </dsp:nvSpPr>
      <dsp:spPr>
        <a:xfrm>
          <a:off x="3668911" y="979670"/>
          <a:ext cx="2751683" cy="174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Membership of the Governing Council must include one appointed member from each currently-funded HUD-CoC and each Emergency Solutions Grant (ESG) grant recipient. </a:t>
          </a:r>
        </a:p>
      </dsp:txBody>
      <dsp:txXfrm>
        <a:off x="3720088" y="1030847"/>
        <a:ext cx="2649329" cy="1644964"/>
      </dsp:txXfrm>
    </dsp:sp>
    <dsp:sp modelId="{8C667663-53F8-4401-B221-363EDD2ACF80}">
      <dsp:nvSpPr>
        <dsp:cNvPr id="0" name=""/>
        <dsp:cNvSpPr/>
      </dsp:nvSpPr>
      <dsp:spPr>
        <a:xfrm>
          <a:off x="6726337" y="689215"/>
          <a:ext cx="2751683" cy="174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AFF811-2DFF-437C-B947-DBCCBFD14A58}">
      <dsp:nvSpPr>
        <dsp:cNvPr id="0" name=""/>
        <dsp:cNvSpPr/>
      </dsp:nvSpPr>
      <dsp:spPr>
        <a:xfrm>
          <a:off x="7032079" y="979670"/>
          <a:ext cx="2751683" cy="174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Governing Council may designate and oversee Operating Partners to carry out the functions of the CoC.</a:t>
          </a:r>
        </a:p>
      </dsp:txBody>
      <dsp:txXfrm>
        <a:off x="7083256" y="1030847"/>
        <a:ext cx="2649329" cy="16449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C12F3-7A2A-4104-9461-51CEEFFF2B8C}">
      <dsp:nvSpPr>
        <dsp:cNvPr id="0" name=""/>
        <dsp:cNvSpPr/>
      </dsp:nvSpPr>
      <dsp:spPr>
        <a:xfrm rot="10800000">
          <a:off x="1930848" y="2293"/>
          <a:ext cx="6506202" cy="1168271"/>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175" tIns="179070" rIns="334264" bIns="179070" numCol="1" spcCol="1270" anchor="ctr" anchorCtr="0">
          <a:noAutofit/>
        </a:bodyPr>
        <a:lstStyle/>
        <a:p>
          <a:pPr marL="0" lvl="0" indent="0" algn="ctr" defTabSz="2089150">
            <a:lnSpc>
              <a:spcPct val="90000"/>
            </a:lnSpc>
            <a:spcBef>
              <a:spcPct val="0"/>
            </a:spcBef>
            <a:spcAft>
              <a:spcPct val="35000"/>
            </a:spcAft>
            <a:buNone/>
          </a:pPr>
          <a:r>
            <a:rPr lang="en-US" sz="4700" kern="1200" dirty="0"/>
            <a:t>What is HMIS?</a:t>
          </a:r>
        </a:p>
      </dsp:txBody>
      <dsp:txXfrm rot="10800000">
        <a:off x="2222916" y="2293"/>
        <a:ext cx="6214134" cy="1168271"/>
      </dsp:txXfrm>
    </dsp:sp>
    <dsp:sp modelId="{A3755C1A-EE79-4341-9C53-A44A5AED7E5B}">
      <dsp:nvSpPr>
        <dsp:cNvPr id="0" name=""/>
        <dsp:cNvSpPr/>
      </dsp:nvSpPr>
      <dsp:spPr>
        <a:xfrm>
          <a:off x="1346712" y="2293"/>
          <a:ext cx="1168271" cy="116827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E944D5-5565-45D8-9804-817572118CD7}">
      <dsp:nvSpPr>
        <dsp:cNvPr id="0" name=""/>
        <dsp:cNvSpPr/>
      </dsp:nvSpPr>
      <dsp:spPr>
        <a:xfrm rot="10800000">
          <a:off x="1930848" y="1519301"/>
          <a:ext cx="6506202" cy="1168271"/>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175" tIns="179070" rIns="334264" bIns="179070" numCol="1" spcCol="1270" anchor="ctr" anchorCtr="0">
          <a:noAutofit/>
        </a:bodyPr>
        <a:lstStyle/>
        <a:p>
          <a:pPr marL="0" lvl="0" indent="0" algn="ctr" defTabSz="2089150">
            <a:lnSpc>
              <a:spcPct val="90000"/>
            </a:lnSpc>
            <a:spcBef>
              <a:spcPct val="0"/>
            </a:spcBef>
            <a:spcAft>
              <a:spcPct val="35000"/>
            </a:spcAft>
            <a:buNone/>
          </a:pPr>
          <a:r>
            <a:rPr lang="en-US" sz="4700" kern="1200" dirty="0"/>
            <a:t>How will I be trained?</a:t>
          </a:r>
        </a:p>
      </dsp:txBody>
      <dsp:txXfrm rot="10800000">
        <a:off x="2222916" y="1519301"/>
        <a:ext cx="6214134" cy="1168271"/>
      </dsp:txXfrm>
    </dsp:sp>
    <dsp:sp modelId="{2775DD2C-BD3E-477B-954A-3E1EB864E2C4}">
      <dsp:nvSpPr>
        <dsp:cNvPr id="0" name=""/>
        <dsp:cNvSpPr/>
      </dsp:nvSpPr>
      <dsp:spPr>
        <a:xfrm>
          <a:off x="1346712" y="1519301"/>
          <a:ext cx="1168271" cy="116827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C185FE-2B12-495E-AEFD-248CC2903D36}">
      <dsp:nvSpPr>
        <dsp:cNvPr id="0" name=""/>
        <dsp:cNvSpPr/>
      </dsp:nvSpPr>
      <dsp:spPr>
        <a:xfrm rot="10800000">
          <a:off x="1930848" y="3036310"/>
          <a:ext cx="6506202" cy="1168271"/>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5175" tIns="179070" rIns="334264" bIns="179070" numCol="1" spcCol="1270" anchor="ctr" anchorCtr="0">
          <a:noAutofit/>
        </a:bodyPr>
        <a:lstStyle/>
        <a:p>
          <a:pPr marL="0" lvl="0" indent="0" algn="ctr" defTabSz="2089150">
            <a:lnSpc>
              <a:spcPct val="90000"/>
            </a:lnSpc>
            <a:spcBef>
              <a:spcPct val="0"/>
            </a:spcBef>
            <a:spcAft>
              <a:spcPct val="35000"/>
            </a:spcAft>
            <a:buNone/>
          </a:pPr>
          <a:r>
            <a:rPr lang="en-US" sz="4700" kern="1200" dirty="0"/>
            <a:t>Data Quality review?</a:t>
          </a:r>
        </a:p>
      </dsp:txBody>
      <dsp:txXfrm rot="10800000">
        <a:off x="2222916" y="3036310"/>
        <a:ext cx="6214134" cy="1168271"/>
      </dsp:txXfrm>
    </dsp:sp>
    <dsp:sp modelId="{264C35CB-1ABC-43F3-A29E-92BE936C4645}">
      <dsp:nvSpPr>
        <dsp:cNvPr id="0" name=""/>
        <dsp:cNvSpPr/>
      </dsp:nvSpPr>
      <dsp:spPr>
        <a:xfrm>
          <a:off x="1346712" y="3036310"/>
          <a:ext cx="1168271" cy="116827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334D819-9F07-4261-B09B-9E467E5D9002}" type="datetimeFigureOut">
              <a:rPr lang="en-US" smtClean="0"/>
              <a:pPr/>
              <a:t>3/25/2022</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63739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8812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334D819-9F07-4261-B09B-9E467E5D9002}" type="datetimeFigureOut">
              <a:rPr lang="en-US" smtClean="0"/>
              <a:t>3/25/2022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29904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03097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334D819-9F07-4261-B09B-9E467E5D9002}" type="datetimeFigureOut">
              <a:rPr lang="en-US" smtClean="0"/>
              <a:pPr/>
              <a:t>3/25/2022</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32824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33814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4756149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70897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4524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739392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3/25/2022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9383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334D819-9F07-4261-B09B-9E467E5D9002}" type="datetimeFigureOut">
              <a:rPr lang="en-US" smtClean="0"/>
              <a:pPr/>
              <a:t>3/25/2022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675541322"/>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owcountrycoc.org/ces-overview"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hyperlink" Target="https://lowcountrycoc.org/vispda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owcountrycoc.org/ces-documents"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BA4F69E0"/><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owcountrycoc.org/point-in-time-cou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hyperlink" Target="https://www.hudexchange.info/resource/4447/esg-program-hmis-manual/" TargetMode="External"/><Relationship Id="rId2" Type="http://schemas.openxmlformats.org/officeDocument/2006/relationships/hyperlink" Target="https://lowcountrycoc.org/hmis-overview" TargetMode="External"/><Relationship Id="rId1" Type="http://schemas.openxmlformats.org/officeDocument/2006/relationships/slideLayout" Target="../slideLayouts/slideLayout2.xml"/><Relationship Id="rId4" Type="http://schemas.openxmlformats.org/officeDocument/2006/relationships/image" Target="../media/image23.BA4F69E0"/></Relationships>
</file>

<file path=ppt/slides/_rels/slide24.xml.rels><?xml version="1.0" encoding="UTF-8" standalone="yes"?>
<Relationships xmlns="http://schemas.openxmlformats.org/package/2006/relationships"><Relationship Id="rId2" Type="http://schemas.openxmlformats.org/officeDocument/2006/relationships/hyperlink" Target="https://icalliances.org/south-carolin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icalliances.org/south-carolina-policy-and-procedur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hudexchange.info/resource/1927/hearth-esg-program-and-consolidated-plan-conforming-amendments/" TargetMode="External"/><Relationship Id="rId2" Type="http://schemas.openxmlformats.org/officeDocument/2006/relationships/hyperlink" Target="https://files.hudexchange.info/resources/documents/ESG-Program-Components-Quick-Reference.pdf" TargetMode="External"/><Relationship Id="rId1" Type="http://schemas.openxmlformats.org/officeDocument/2006/relationships/slideLayout" Target="../slideLayouts/slideLayout2.xml"/><Relationship Id="rId5" Type="http://schemas.openxmlformats.org/officeDocument/2006/relationships/hyperlink" Target="http://oeo.sc.gov/resources.html" TargetMode="External"/><Relationship Id="rId4" Type="http://schemas.openxmlformats.org/officeDocument/2006/relationships/hyperlink" Target="https://files.hudexchange.info/resources/documents/EmergencySolutionsGrantsProgramFactSheet.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mailto:hcarver@lowcountryco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udexchange.info/programs/esg/esg-requirements/" TargetMode="External"/><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5CF79-0CB0-4F49-BEF6-830475D81936}"/>
              </a:ext>
            </a:extLst>
          </p:cNvPr>
          <p:cNvSpPr>
            <a:spLocks noGrp="1"/>
          </p:cNvSpPr>
          <p:nvPr>
            <p:ph type="ctrTitle"/>
          </p:nvPr>
        </p:nvSpPr>
        <p:spPr>
          <a:xfrm>
            <a:off x="0" y="2166364"/>
            <a:ext cx="12192000" cy="1739347"/>
          </a:xfrm>
        </p:spPr>
        <p:txBody>
          <a:bodyPr>
            <a:normAutofit/>
          </a:bodyPr>
          <a:lstStyle/>
          <a:p>
            <a:r>
              <a:rPr lang="en-US" sz="5400" dirty="0"/>
              <a:t>Lowcountry </a:t>
            </a:r>
            <a:r>
              <a:rPr lang="en-US" sz="5400" dirty="0" err="1"/>
              <a:t>coc</a:t>
            </a:r>
            <a:r>
              <a:rPr lang="en-US" sz="5400" dirty="0"/>
              <a:t> </a:t>
            </a:r>
            <a:br>
              <a:rPr lang="en-US" sz="5400" dirty="0"/>
            </a:br>
            <a:r>
              <a:rPr lang="en-US" sz="5400" dirty="0"/>
              <a:t>ESG workshop</a:t>
            </a:r>
          </a:p>
        </p:txBody>
      </p:sp>
      <p:sp>
        <p:nvSpPr>
          <p:cNvPr id="3" name="Subtitle 2">
            <a:extLst>
              <a:ext uri="{FF2B5EF4-FFF2-40B4-BE49-F238E27FC236}">
                <a16:creationId xmlns:a16="http://schemas.microsoft.com/office/drawing/2014/main" id="{855A41AC-80FE-4099-AD84-1C95DEE6B277}"/>
              </a:ext>
            </a:extLst>
          </p:cNvPr>
          <p:cNvSpPr>
            <a:spLocks noGrp="1"/>
          </p:cNvSpPr>
          <p:nvPr>
            <p:ph type="subTitle" idx="1"/>
          </p:nvPr>
        </p:nvSpPr>
        <p:spPr>
          <a:xfrm>
            <a:off x="347472" y="3913632"/>
            <a:ext cx="11506200" cy="1157132"/>
          </a:xfrm>
        </p:spPr>
        <p:txBody>
          <a:bodyPr/>
          <a:lstStyle/>
          <a:p>
            <a:endParaRPr lang="en-US" dirty="0"/>
          </a:p>
        </p:txBody>
      </p:sp>
    </p:spTree>
    <p:extLst>
      <p:ext uri="{BB962C8B-B14F-4D97-AF65-F5344CB8AC3E}">
        <p14:creationId xmlns:p14="http://schemas.microsoft.com/office/powerpoint/2010/main" val="2305978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9BA69F-2402-4D9B-A1AF-2896D794FF03}"/>
              </a:ext>
            </a:extLst>
          </p:cNvPr>
          <p:cNvSpPr>
            <a:spLocks noGrp="1"/>
          </p:cNvSpPr>
          <p:nvPr>
            <p:ph type="title"/>
          </p:nvPr>
        </p:nvSpPr>
        <p:spPr>
          <a:xfrm>
            <a:off x="643467" y="1325880"/>
            <a:ext cx="3089437" cy="4206240"/>
          </a:xfrm>
        </p:spPr>
        <p:txBody>
          <a:bodyPr>
            <a:normAutofit/>
          </a:bodyPr>
          <a:lstStyle/>
          <a:p>
            <a:pPr algn="r"/>
            <a:r>
              <a:rPr lang="en-US" sz="3200" dirty="0">
                <a:solidFill>
                  <a:schemeClr val="tx1"/>
                </a:solidFill>
              </a:rPr>
              <a:t>Data Collection: HMIS</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83E7074-5E8A-4F46-AAF1-0C20EC48FAF2}"/>
              </a:ext>
            </a:extLst>
          </p:cNvPr>
          <p:cNvSpPr>
            <a:spLocks noGrp="1"/>
          </p:cNvSpPr>
          <p:nvPr>
            <p:ph idx="1"/>
          </p:nvPr>
        </p:nvSpPr>
        <p:spPr>
          <a:xfrm>
            <a:off x="4386967" y="724207"/>
            <a:ext cx="7266992" cy="5892493"/>
          </a:xfrm>
        </p:spPr>
        <p:txBody>
          <a:bodyPr anchor="ctr">
            <a:normAutofit/>
          </a:bodyPr>
          <a:lstStyle/>
          <a:p>
            <a:pPr marL="0" indent="0">
              <a:buNone/>
            </a:pPr>
            <a:r>
              <a:rPr lang="en-US" sz="2000" dirty="0"/>
              <a:t>ESG funds may be used to pay for the costs of participating in and contributing to the HMIS designated by the Continuum of Care for the area.</a:t>
            </a:r>
          </a:p>
          <a:p>
            <a:pPr marL="0" indent="0">
              <a:buNone/>
            </a:pPr>
            <a:r>
              <a:rPr lang="en-US" sz="2000" dirty="0"/>
              <a:t>https://files.hudexchange.info/resources/documents/ESG-Program-HMIS-Manual.pdf</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014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BAA83-812E-4296-8749-4CBB78C2533A}"/>
              </a:ext>
            </a:extLst>
          </p:cNvPr>
          <p:cNvSpPr>
            <a:spLocks noGrp="1"/>
          </p:cNvSpPr>
          <p:nvPr>
            <p:ph type="title"/>
          </p:nvPr>
        </p:nvSpPr>
        <p:spPr/>
        <p:txBody>
          <a:bodyPr/>
          <a:lstStyle/>
          <a:p>
            <a:r>
              <a:rPr lang="en-US" dirty="0"/>
              <a:t>Endorsement requirements</a:t>
            </a:r>
          </a:p>
        </p:txBody>
      </p:sp>
      <p:sp>
        <p:nvSpPr>
          <p:cNvPr id="3" name="Content Placeholder 2">
            <a:extLst>
              <a:ext uri="{FF2B5EF4-FFF2-40B4-BE49-F238E27FC236}">
                <a16:creationId xmlns:a16="http://schemas.microsoft.com/office/drawing/2014/main" id="{D10A0E7F-1F5A-41A9-96CB-5CBE725147F9}"/>
              </a:ext>
            </a:extLst>
          </p:cNvPr>
          <p:cNvSpPr>
            <a:spLocks noGrp="1"/>
          </p:cNvSpPr>
          <p:nvPr>
            <p:ph idx="1"/>
          </p:nvPr>
        </p:nvSpPr>
        <p:spPr>
          <a:xfrm>
            <a:off x="218113" y="2011680"/>
            <a:ext cx="8279341" cy="4707902"/>
          </a:xfrm>
        </p:spPr>
        <p:txBody>
          <a:bodyPr>
            <a:normAutofit fontScale="92500"/>
          </a:bodyPr>
          <a:lstStyle/>
          <a:p>
            <a:pPr marL="0" indent="0">
              <a:buNone/>
            </a:pPr>
            <a:r>
              <a:rPr lang="en-US" sz="2400" dirty="0"/>
              <a:t>To receive endorsement from the Lowcountry CoC: </a:t>
            </a:r>
          </a:p>
          <a:p>
            <a:r>
              <a:rPr lang="en-US" sz="2400" dirty="0"/>
              <a:t>Projects and programs should have a direct, positive impact upon the delivery of homeless services within the CoC service area; </a:t>
            </a:r>
          </a:p>
          <a:p>
            <a:r>
              <a:rPr lang="en-US" sz="2400" dirty="0"/>
              <a:t>Be active members of the CoC; this included demonstrated full participation in the CoC meetings, committees and planning process </a:t>
            </a:r>
          </a:p>
          <a:p>
            <a:r>
              <a:rPr lang="en-US" sz="2400" dirty="0"/>
              <a:t>Follow a Low Barrier/Housing First philosophy as it relates to your project;  </a:t>
            </a:r>
          </a:p>
          <a:p>
            <a:r>
              <a:rPr lang="en-US" sz="2400" dirty="0"/>
              <a:t>*Participate in CoC Coordinated Entry system; </a:t>
            </a:r>
          </a:p>
          <a:p>
            <a:r>
              <a:rPr lang="en-US" sz="2400" dirty="0"/>
              <a:t>*Use HMIS and participate in HMIS committee meetings.</a:t>
            </a:r>
          </a:p>
          <a:p>
            <a:pPr marL="0" indent="0">
              <a:buNone/>
            </a:pPr>
            <a:r>
              <a:rPr lang="en-US" sz="2000" dirty="0"/>
              <a:t>If you do not meet these threshold requirements, please reach out to the CoC to develop a plan to meet them during the next funding opportunity.  </a:t>
            </a:r>
          </a:p>
        </p:txBody>
      </p:sp>
      <p:pic>
        <p:nvPicPr>
          <p:cNvPr id="8" name="Picture 7" descr="A picture containing drawing&#10;&#10;Description automatically generated">
            <a:extLst>
              <a:ext uri="{FF2B5EF4-FFF2-40B4-BE49-F238E27FC236}">
                <a16:creationId xmlns:a16="http://schemas.microsoft.com/office/drawing/2014/main" id="{45E21D48-6B99-4F7E-BB65-49338DCCE8B8}"/>
              </a:ext>
            </a:extLst>
          </p:cNvPr>
          <p:cNvPicPr>
            <a:picLocks noChangeAspect="1"/>
          </p:cNvPicPr>
          <p:nvPr/>
        </p:nvPicPr>
        <p:blipFill>
          <a:blip r:embed="rId2"/>
          <a:stretch>
            <a:fillRect/>
          </a:stretch>
        </p:blipFill>
        <p:spPr>
          <a:xfrm>
            <a:off x="8300515" y="2260281"/>
            <a:ext cx="4210700" cy="4210700"/>
          </a:xfrm>
          <a:prstGeom prst="rect">
            <a:avLst/>
          </a:prstGeom>
        </p:spPr>
      </p:pic>
    </p:spTree>
    <p:extLst>
      <p:ext uri="{BB962C8B-B14F-4D97-AF65-F5344CB8AC3E}">
        <p14:creationId xmlns:p14="http://schemas.microsoft.com/office/powerpoint/2010/main" val="415054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52BE-26DF-45DF-A636-9649DC928555}"/>
              </a:ext>
            </a:extLst>
          </p:cNvPr>
          <p:cNvSpPr>
            <a:spLocks noGrp="1"/>
          </p:cNvSpPr>
          <p:nvPr>
            <p:ph type="title"/>
          </p:nvPr>
        </p:nvSpPr>
        <p:spPr>
          <a:xfrm>
            <a:off x="1202919" y="284176"/>
            <a:ext cx="9784080" cy="1508760"/>
          </a:xfrm>
        </p:spPr>
        <p:txBody>
          <a:bodyPr>
            <a:normAutofit/>
          </a:bodyPr>
          <a:lstStyle/>
          <a:p>
            <a:r>
              <a:rPr lang="en-US" b="1" dirty="0"/>
              <a:t>Conditions where a letter may not be given</a:t>
            </a:r>
            <a:endParaRPr lang="en-US" dirty="0"/>
          </a:p>
        </p:txBody>
      </p:sp>
      <p:pic>
        <p:nvPicPr>
          <p:cNvPr id="5" name="Picture 4" descr="A close up of a sign&#10;&#10;Description automatically generated">
            <a:extLst>
              <a:ext uri="{FF2B5EF4-FFF2-40B4-BE49-F238E27FC236}">
                <a16:creationId xmlns:a16="http://schemas.microsoft.com/office/drawing/2014/main" id="{063BDE03-A406-4D56-9425-9F58195691FB}"/>
              </a:ext>
            </a:extLst>
          </p:cNvPr>
          <p:cNvPicPr>
            <a:picLocks noChangeAspect="1"/>
          </p:cNvPicPr>
          <p:nvPr/>
        </p:nvPicPr>
        <p:blipFill rotWithShape="1">
          <a:blip r:embed="rId2"/>
          <a:srcRect l="15122" r="12375" b="-2"/>
          <a:stretch/>
        </p:blipFill>
        <p:spPr>
          <a:xfrm>
            <a:off x="483" y="1822028"/>
            <a:ext cx="4342417" cy="5035972"/>
          </a:xfrm>
          <a:prstGeom prst="rect">
            <a:avLst/>
          </a:prstGeom>
        </p:spPr>
      </p:pic>
      <p:sp>
        <p:nvSpPr>
          <p:cNvPr id="3" name="Content Placeholder 2">
            <a:extLst>
              <a:ext uri="{FF2B5EF4-FFF2-40B4-BE49-F238E27FC236}">
                <a16:creationId xmlns:a16="http://schemas.microsoft.com/office/drawing/2014/main" id="{04961F9C-FCCF-4053-9A51-633506E20F8D}"/>
              </a:ext>
            </a:extLst>
          </p:cNvPr>
          <p:cNvSpPr>
            <a:spLocks noGrp="1"/>
          </p:cNvSpPr>
          <p:nvPr>
            <p:ph idx="1"/>
          </p:nvPr>
        </p:nvSpPr>
        <p:spPr>
          <a:xfrm>
            <a:off x="4838580" y="2651760"/>
            <a:ext cx="6524625" cy="4206240"/>
          </a:xfrm>
        </p:spPr>
        <p:txBody>
          <a:bodyPr>
            <a:normAutofit/>
          </a:bodyPr>
          <a:lstStyle/>
          <a:p>
            <a:r>
              <a:rPr lang="en-US" dirty="0"/>
              <a:t>1. If the Agency has previously lost funding through the CoC or ESG programs for poor  performance that effected CoC system performance measures. </a:t>
            </a:r>
          </a:p>
          <a:p>
            <a:r>
              <a:rPr lang="en-US" dirty="0"/>
              <a:t>2. If it is a startup nonprofit with no history of performance or financial records. </a:t>
            </a:r>
          </a:p>
          <a:p>
            <a:r>
              <a:rPr lang="en-US" dirty="0"/>
              <a:t>3. If the project is for a project that does not serve those experiencing homelessness.  </a:t>
            </a:r>
          </a:p>
          <a:p>
            <a:r>
              <a:rPr lang="en-US" dirty="0"/>
              <a:t>4.  If data review shows multiple that have an impact on CoC system Performance Measures.  </a:t>
            </a:r>
          </a:p>
          <a:p>
            <a:endParaRPr lang="en-US" dirty="0"/>
          </a:p>
        </p:txBody>
      </p:sp>
    </p:spTree>
    <p:extLst>
      <p:ext uri="{BB962C8B-B14F-4D97-AF65-F5344CB8AC3E}">
        <p14:creationId xmlns:p14="http://schemas.microsoft.com/office/powerpoint/2010/main" val="2434121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7F174-2409-4F6F-BBDC-C86E02FC93D5}"/>
              </a:ext>
            </a:extLst>
          </p:cNvPr>
          <p:cNvSpPr>
            <a:spLocks noGrp="1"/>
          </p:cNvSpPr>
          <p:nvPr>
            <p:ph type="title"/>
          </p:nvPr>
        </p:nvSpPr>
        <p:spPr>
          <a:xfrm>
            <a:off x="1202918" y="284176"/>
            <a:ext cx="10638099" cy="1508760"/>
          </a:xfrm>
        </p:spPr>
        <p:txBody>
          <a:bodyPr/>
          <a:lstStyle/>
          <a:p>
            <a:r>
              <a:rPr lang="en-US" dirty="0"/>
              <a:t>Additional Participation requirements for endorsement</a:t>
            </a:r>
          </a:p>
        </p:txBody>
      </p:sp>
      <p:sp>
        <p:nvSpPr>
          <p:cNvPr id="3" name="Content Placeholder 2">
            <a:extLst>
              <a:ext uri="{FF2B5EF4-FFF2-40B4-BE49-F238E27FC236}">
                <a16:creationId xmlns:a16="http://schemas.microsoft.com/office/drawing/2014/main" id="{14727F27-57C0-46BC-B290-191C89FA2500}"/>
              </a:ext>
            </a:extLst>
          </p:cNvPr>
          <p:cNvSpPr>
            <a:spLocks noGrp="1"/>
          </p:cNvSpPr>
          <p:nvPr>
            <p:ph idx="1"/>
          </p:nvPr>
        </p:nvSpPr>
        <p:spPr/>
        <p:txBody>
          <a:bodyPr/>
          <a:lstStyle/>
          <a:p>
            <a:pPr marL="0" indent="0" algn="ctr">
              <a:buNone/>
            </a:pPr>
            <a:r>
              <a:rPr lang="en-US" dirty="0"/>
              <a:t>Follow the Guiding Principles of Coordinated Entry</a:t>
            </a:r>
          </a:p>
          <a:p>
            <a:pPr marL="0" indent="0" algn="ctr">
              <a:buNone/>
            </a:pPr>
            <a:r>
              <a:rPr lang="en-US" dirty="0"/>
              <a:t>Utilize a Standardized Assessment Tool</a:t>
            </a:r>
          </a:p>
          <a:p>
            <a:pPr marL="0" indent="0" algn="ctr">
              <a:buNone/>
            </a:pPr>
            <a:r>
              <a:rPr lang="en-US" dirty="0"/>
              <a:t>Participate in Case Conferencing</a:t>
            </a:r>
          </a:p>
          <a:p>
            <a:pPr marL="0" indent="0" algn="ctr">
              <a:buNone/>
            </a:pPr>
            <a:r>
              <a:rPr lang="en-US" dirty="0"/>
              <a:t>Accept Referrals from CES</a:t>
            </a:r>
          </a:p>
          <a:p>
            <a:pPr marL="0" indent="0" algn="ctr">
              <a:buNone/>
            </a:pPr>
            <a:r>
              <a:rPr lang="en-US" dirty="0"/>
              <a:t>Enter Information into HMIS or comparable database</a:t>
            </a:r>
          </a:p>
          <a:p>
            <a:pPr marL="0" indent="0" algn="ctr">
              <a:buNone/>
            </a:pPr>
            <a:r>
              <a:rPr lang="en-US" dirty="0"/>
              <a:t>Participate in the PIT Count</a:t>
            </a:r>
          </a:p>
          <a:p>
            <a:pPr marL="0" indent="0" algn="ctr">
              <a:buNone/>
            </a:pPr>
            <a:r>
              <a:rPr lang="en-US" dirty="0"/>
              <a:t>Attend CoC General Membership Meetings</a:t>
            </a:r>
          </a:p>
          <a:p>
            <a:pPr marL="0" indent="0" algn="ctr">
              <a:buNone/>
            </a:pPr>
            <a:r>
              <a:rPr lang="en-US" dirty="0"/>
              <a:t>Participate in the CoC Governing Council</a:t>
            </a:r>
          </a:p>
          <a:p>
            <a:endParaRPr lang="en-US" dirty="0"/>
          </a:p>
        </p:txBody>
      </p:sp>
    </p:spTree>
    <p:extLst>
      <p:ext uri="{BB962C8B-B14F-4D97-AF65-F5344CB8AC3E}">
        <p14:creationId xmlns:p14="http://schemas.microsoft.com/office/powerpoint/2010/main" val="201059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A41C-B571-40CB-A8F4-F35FF833A638}"/>
              </a:ext>
            </a:extLst>
          </p:cNvPr>
          <p:cNvSpPr>
            <a:spLocks noGrp="1"/>
          </p:cNvSpPr>
          <p:nvPr>
            <p:ph type="title"/>
          </p:nvPr>
        </p:nvSpPr>
        <p:spPr/>
        <p:txBody>
          <a:bodyPr/>
          <a:lstStyle/>
          <a:p>
            <a:r>
              <a:rPr lang="en-US" dirty="0"/>
              <a:t>Participate in Coordinated Entry</a:t>
            </a:r>
          </a:p>
        </p:txBody>
      </p:sp>
      <p:pic>
        <p:nvPicPr>
          <p:cNvPr id="4" name="Content Placeholder 4">
            <a:extLst>
              <a:ext uri="{FF2B5EF4-FFF2-40B4-BE49-F238E27FC236}">
                <a16:creationId xmlns:a16="http://schemas.microsoft.com/office/drawing/2014/main" id="{46C9F4DB-D749-4990-A731-11FDEC693ED0}"/>
              </a:ext>
            </a:extLst>
          </p:cNvPr>
          <p:cNvPicPr>
            <a:picLocks noGrp="1" noChangeAspect="1"/>
          </p:cNvPicPr>
          <p:nvPr>
            <p:ph idx="1"/>
          </p:nvPr>
        </p:nvPicPr>
        <p:blipFill>
          <a:blip r:embed="rId2"/>
          <a:stretch>
            <a:fillRect/>
          </a:stretch>
        </p:blipFill>
        <p:spPr>
          <a:xfrm>
            <a:off x="258740" y="2332751"/>
            <a:ext cx="5448300" cy="3295650"/>
          </a:xfrm>
        </p:spPr>
      </p:pic>
      <p:sp>
        <p:nvSpPr>
          <p:cNvPr id="6" name="Rectangle 5">
            <a:extLst>
              <a:ext uri="{FF2B5EF4-FFF2-40B4-BE49-F238E27FC236}">
                <a16:creationId xmlns:a16="http://schemas.microsoft.com/office/drawing/2014/main" id="{2A08F0B1-3A06-451A-BB44-4B0ACF48159D}"/>
              </a:ext>
            </a:extLst>
          </p:cNvPr>
          <p:cNvSpPr/>
          <p:nvPr/>
        </p:nvSpPr>
        <p:spPr>
          <a:xfrm>
            <a:off x="5837260" y="2489080"/>
            <a:ext cx="6096000" cy="3139321"/>
          </a:xfrm>
          <a:prstGeom prst="rect">
            <a:avLst/>
          </a:prstGeom>
        </p:spPr>
        <p:txBody>
          <a:bodyPr>
            <a:spAutoFit/>
          </a:bodyPr>
          <a:lstStyle/>
          <a:p>
            <a:r>
              <a:rPr lang="en-US" dirty="0"/>
              <a:t>The goal of Coordinated Entry is to provide each client with adequate services and supports to meet their housing needs, with a focus on returning them to housing as quickly as possible.  The Lowcountry CoC commits to the following Guiding Principles as part of its overall approach to ending and preventing homelessness throughout the CoC.  These Guiding Principles shall inform all program and policy decisions of the CoC and its funded or affiliated housing and providers.</a:t>
            </a:r>
          </a:p>
          <a:p>
            <a:endParaRPr lang="en-US" dirty="0"/>
          </a:p>
          <a:p>
            <a:r>
              <a:rPr lang="en-US" dirty="0">
                <a:hlinkClick r:id="rId3"/>
              </a:rPr>
              <a:t>https://lowcountrycoc.org/ces-overview</a:t>
            </a:r>
            <a:endParaRPr lang="en-US" dirty="0"/>
          </a:p>
          <a:p>
            <a:endParaRPr lang="en-US" dirty="0"/>
          </a:p>
        </p:txBody>
      </p:sp>
    </p:spTree>
    <p:extLst>
      <p:ext uri="{BB962C8B-B14F-4D97-AF65-F5344CB8AC3E}">
        <p14:creationId xmlns:p14="http://schemas.microsoft.com/office/powerpoint/2010/main" val="3036135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A58E9-73E9-48EF-9CF7-C04F5FBCCE02}"/>
              </a:ext>
            </a:extLst>
          </p:cNvPr>
          <p:cNvSpPr>
            <a:spLocks noGrp="1"/>
          </p:cNvSpPr>
          <p:nvPr>
            <p:ph type="title"/>
          </p:nvPr>
        </p:nvSpPr>
        <p:spPr/>
        <p:txBody>
          <a:bodyPr/>
          <a:lstStyle/>
          <a:p>
            <a:r>
              <a:rPr lang="en-US" b="1" dirty="0"/>
              <a:t>Use of assessment tool </a:t>
            </a:r>
            <a:endParaRPr lang="en-US" dirty="0"/>
          </a:p>
        </p:txBody>
      </p:sp>
      <p:sp>
        <p:nvSpPr>
          <p:cNvPr id="3" name="Content Placeholder 2">
            <a:extLst>
              <a:ext uri="{FF2B5EF4-FFF2-40B4-BE49-F238E27FC236}">
                <a16:creationId xmlns:a16="http://schemas.microsoft.com/office/drawing/2014/main" id="{86DE0B97-DEB6-4CEB-B998-39408150C80F}"/>
              </a:ext>
            </a:extLst>
          </p:cNvPr>
          <p:cNvSpPr>
            <a:spLocks noGrp="1"/>
          </p:cNvSpPr>
          <p:nvPr>
            <p:ph idx="1"/>
          </p:nvPr>
        </p:nvSpPr>
        <p:spPr>
          <a:xfrm>
            <a:off x="878653" y="2095570"/>
            <a:ext cx="10786874" cy="4206240"/>
          </a:xfrm>
        </p:spPr>
        <p:txBody>
          <a:bodyPr/>
          <a:lstStyle/>
          <a:p>
            <a:pPr marL="0" indent="0">
              <a:buNone/>
            </a:pPr>
            <a:r>
              <a:rPr lang="en-US" sz="2400" dirty="0"/>
              <a:t>Coordinated Entry utilizes a standardized assessment tool, the Vulnerability Index-Service Prioritization Decision Assistance Tool (VI-SPDAT, VI-F-SPDAT, TAY-VI-SPDAT).  This tool assists the provider in consistently evaluating the level of need of individuals and families accessing services.  The VISPDAT should only be updated if the client situation changes. If you are entering or updating client information, you will be expected to complete a VISPAT and necessary documents required to add the person to the Priority List.  </a:t>
            </a:r>
          </a:p>
          <a:p>
            <a:pPr marL="0" indent="0">
              <a:buNone/>
            </a:pPr>
            <a:r>
              <a:rPr lang="en-US" sz="2400" dirty="0">
                <a:hlinkClick r:id="rId2"/>
              </a:rPr>
              <a:t>https://lowcountrycoc.org/vispdat</a:t>
            </a:r>
            <a:endParaRPr lang="en-US" sz="2400" dirty="0"/>
          </a:p>
          <a:p>
            <a:endParaRPr lang="en-US" dirty="0"/>
          </a:p>
        </p:txBody>
      </p:sp>
      <p:pic>
        <p:nvPicPr>
          <p:cNvPr id="5" name="Picture 4" descr="A picture containing screenshot&#10;&#10;Description automatically generated">
            <a:extLst>
              <a:ext uri="{FF2B5EF4-FFF2-40B4-BE49-F238E27FC236}">
                <a16:creationId xmlns:a16="http://schemas.microsoft.com/office/drawing/2014/main" id="{2ED97A4C-7B76-41F1-91E1-0F67FD497DDE}"/>
              </a:ext>
            </a:extLst>
          </p:cNvPr>
          <p:cNvPicPr>
            <a:picLocks noChangeAspect="1"/>
          </p:cNvPicPr>
          <p:nvPr/>
        </p:nvPicPr>
        <p:blipFill>
          <a:blip r:embed="rId3"/>
          <a:stretch>
            <a:fillRect/>
          </a:stretch>
        </p:blipFill>
        <p:spPr>
          <a:xfrm>
            <a:off x="3065586" y="5263293"/>
            <a:ext cx="6058746" cy="876422"/>
          </a:xfrm>
          <a:prstGeom prst="rect">
            <a:avLst/>
          </a:prstGeom>
        </p:spPr>
      </p:pic>
    </p:spTree>
    <p:extLst>
      <p:ext uri="{BB962C8B-B14F-4D97-AF65-F5344CB8AC3E}">
        <p14:creationId xmlns:p14="http://schemas.microsoft.com/office/powerpoint/2010/main" val="28326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B23AB-0E0B-41F8-AC88-0051A58CF9F3}"/>
              </a:ext>
            </a:extLst>
          </p:cNvPr>
          <p:cNvSpPr>
            <a:spLocks noGrp="1"/>
          </p:cNvSpPr>
          <p:nvPr>
            <p:ph type="title"/>
          </p:nvPr>
        </p:nvSpPr>
        <p:spPr/>
        <p:txBody>
          <a:bodyPr/>
          <a:lstStyle/>
          <a:p>
            <a:r>
              <a:rPr lang="en-US" b="1" dirty="0"/>
              <a:t>Participation in case conferencing or other CoC agreed coordination</a:t>
            </a:r>
            <a:endParaRPr lang="en-US" dirty="0"/>
          </a:p>
        </p:txBody>
      </p:sp>
      <p:sp>
        <p:nvSpPr>
          <p:cNvPr id="3" name="Content Placeholder 2">
            <a:extLst>
              <a:ext uri="{FF2B5EF4-FFF2-40B4-BE49-F238E27FC236}">
                <a16:creationId xmlns:a16="http://schemas.microsoft.com/office/drawing/2014/main" id="{9ADD8A7E-F362-4011-91D4-C06AD290F5FC}"/>
              </a:ext>
            </a:extLst>
          </p:cNvPr>
          <p:cNvSpPr>
            <a:spLocks noGrp="1"/>
          </p:cNvSpPr>
          <p:nvPr>
            <p:ph idx="1"/>
          </p:nvPr>
        </p:nvSpPr>
        <p:spPr>
          <a:xfrm>
            <a:off x="394283" y="2011680"/>
            <a:ext cx="11216080" cy="4206240"/>
          </a:xfrm>
        </p:spPr>
        <p:txBody>
          <a:bodyPr/>
          <a:lstStyle/>
          <a:p>
            <a:pPr marL="0" indent="0">
              <a:buNone/>
            </a:pPr>
            <a:r>
              <a:rPr lang="en-US" sz="2400" dirty="0"/>
              <a:t>Case Conferencing is conducted with various community organization to discuss those on the prioritization list, and those who need to be added. Discussion involves interventions used to date, referrals that need to be made to resolve barriers to securing permanent housing, including plans to have the household re-assessed for a more suitable housing intervention, if needed.  CoC staff assist agencies in identifying the needed documentation for PSH referrals.  Case conferencing activities can vary by provider and community need.  </a:t>
            </a:r>
          </a:p>
          <a:p>
            <a:endParaRPr lang="en-US" dirty="0"/>
          </a:p>
        </p:txBody>
      </p:sp>
      <p:pic>
        <p:nvPicPr>
          <p:cNvPr id="5" name="Picture 4" descr="A screenshot of a social media post&#10;&#10;Description automatically generated">
            <a:extLst>
              <a:ext uri="{FF2B5EF4-FFF2-40B4-BE49-F238E27FC236}">
                <a16:creationId xmlns:a16="http://schemas.microsoft.com/office/drawing/2014/main" id="{4EEB9971-FC86-4AE3-920E-98594D2367F3}"/>
              </a:ext>
            </a:extLst>
          </p:cNvPr>
          <p:cNvPicPr>
            <a:picLocks noChangeAspect="1"/>
          </p:cNvPicPr>
          <p:nvPr/>
        </p:nvPicPr>
        <p:blipFill>
          <a:blip r:embed="rId2"/>
          <a:stretch>
            <a:fillRect/>
          </a:stretch>
        </p:blipFill>
        <p:spPr>
          <a:xfrm>
            <a:off x="2178215" y="4583130"/>
            <a:ext cx="7648215" cy="1752966"/>
          </a:xfrm>
          <a:prstGeom prst="rect">
            <a:avLst/>
          </a:prstGeom>
        </p:spPr>
      </p:pic>
    </p:spTree>
    <p:extLst>
      <p:ext uri="{BB962C8B-B14F-4D97-AF65-F5344CB8AC3E}">
        <p14:creationId xmlns:p14="http://schemas.microsoft.com/office/powerpoint/2010/main" val="52220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36AB-5D54-4775-8DEA-D76094EADB77}"/>
              </a:ext>
            </a:extLst>
          </p:cNvPr>
          <p:cNvSpPr>
            <a:spLocks noGrp="1"/>
          </p:cNvSpPr>
          <p:nvPr>
            <p:ph type="title"/>
          </p:nvPr>
        </p:nvSpPr>
        <p:spPr>
          <a:xfrm>
            <a:off x="1202919" y="284176"/>
            <a:ext cx="9784080" cy="1508760"/>
          </a:xfrm>
        </p:spPr>
        <p:txBody>
          <a:bodyPr>
            <a:normAutofit/>
          </a:bodyPr>
          <a:lstStyle/>
          <a:p>
            <a:r>
              <a:rPr lang="en-US" sz="3700" b="1"/>
              <a:t>Accept referrals from CES process to fill project vacancies or openings</a:t>
            </a:r>
            <a:endParaRPr lang="en-US" sz="3700"/>
          </a:p>
        </p:txBody>
      </p:sp>
      <p:pic>
        <p:nvPicPr>
          <p:cNvPr id="5" name="Picture 4" descr="A close up of a sign&#10;&#10;Description automatically generated">
            <a:extLst>
              <a:ext uri="{FF2B5EF4-FFF2-40B4-BE49-F238E27FC236}">
                <a16:creationId xmlns:a16="http://schemas.microsoft.com/office/drawing/2014/main" id="{FA0137D2-3EE0-4B0A-935A-D779480AAAD0}"/>
              </a:ext>
            </a:extLst>
          </p:cNvPr>
          <p:cNvPicPr>
            <a:picLocks noChangeAspect="1"/>
          </p:cNvPicPr>
          <p:nvPr/>
        </p:nvPicPr>
        <p:blipFill>
          <a:blip r:embed="rId2"/>
          <a:stretch>
            <a:fillRect/>
          </a:stretch>
        </p:blipFill>
        <p:spPr>
          <a:xfrm>
            <a:off x="449435" y="2598992"/>
            <a:ext cx="5120856" cy="2434762"/>
          </a:xfrm>
          <a:prstGeom prst="rect">
            <a:avLst/>
          </a:prstGeom>
        </p:spPr>
      </p:pic>
      <p:sp>
        <p:nvSpPr>
          <p:cNvPr id="3" name="Content Placeholder 2">
            <a:extLst>
              <a:ext uri="{FF2B5EF4-FFF2-40B4-BE49-F238E27FC236}">
                <a16:creationId xmlns:a16="http://schemas.microsoft.com/office/drawing/2014/main" id="{A0666A97-6B5E-464E-8C72-6D9798D5E579}"/>
              </a:ext>
            </a:extLst>
          </p:cNvPr>
          <p:cNvSpPr>
            <a:spLocks noGrp="1"/>
          </p:cNvSpPr>
          <p:nvPr>
            <p:ph idx="1"/>
          </p:nvPr>
        </p:nvSpPr>
        <p:spPr>
          <a:xfrm>
            <a:off x="5947795" y="2534637"/>
            <a:ext cx="5976352" cy="2914841"/>
          </a:xfrm>
        </p:spPr>
        <p:txBody>
          <a:bodyPr>
            <a:normAutofit/>
          </a:bodyPr>
          <a:lstStyle/>
          <a:p>
            <a:pPr marL="0" indent="0">
              <a:buNone/>
            </a:pPr>
            <a:r>
              <a:rPr lang="en-US" sz="1800" dirty="0"/>
              <a:t>All CoC partners will report vacancies to CoC staff within five business days of unit/bed availability utilizing the Housing Vacancy Form. CoC staff will be responsible for ensuring that appropriate referrals are made for vacancies based on prioritization methods.</a:t>
            </a:r>
          </a:p>
          <a:p>
            <a:pPr marL="0" indent="0">
              <a:buNone/>
            </a:pPr>
            <a:r>
              <a:rPr lang="en-US" sz="1800" dirty="0">
                <a:hlinkClick r:id="rId3"/>
              </a:rPr>
              <a:t>https://lowcountrycoc.org/ces-documents</a:t>
            </a:r>
            <a:endParaRPr lang="en-US" sz="1800" dirty="0"/>
          </a:p>
          <a:p>
            <a:pPr marL="0" indent="0">
              <a:buNone/>
            </a:pPr>
            <a:endParaRPr lang="en-US" sz="1800" dirty="0"/>
          </a:p>
          <a:p>
            <a:endParaRPr lang="en-US" sz="1800" dirty="0"/>
          </a:p>
        </p:txBody>
      </p:sp>
    </p:spTree>
    <p:extLst>
      <p:ext uri="{BB962C8B-B14F-4D97-AF65-F5344CB8AC3E}">
        <p14:creationId xmlns:p14="http://schemas.microsoft.com/office/powerpoint/2010/main" val="1185777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6037B-5B52-4DF2-8F3D-A07846FC8C9B}"/>
              </a:ext>
            </a:extLst>
          </p:cNvPr>
          <p:cNvSpPr>
            <a:spLocks noGrp="1"/>
          </p:cNvSpPr>
          <p:nvPr>
            <p:ph type="title"/>
          </p:nvPr>
        </p:nvSpPr>
        <p:spPr/>
        <p:txBody>
          <a:bodyPr/>
          <a:lstStyle/>
          <a:p>
            <a:r>
              <a:rPr lang="en-US" b="1" dirty="0"/>
              <a:t>Enter all information into HMIS</a:t>
            </a:r>
            <a:endParaRPr lang="en-US" dirty="0"/>
          </a:p>
        </p:txBody>
      </p:sp>
      <p:sp>
        <p:nvSpPr>
          <p:cNvPr id="3" name="Content Placeholder 2">
            <a:extLst>
              <a:ext uri="{FF2B5EF4-FFF2-40B4-BE49-F238E27FC236}">
                <a16:creationId xmlns:a16="http://schemas.microsoft.com/office/drawing/2014/main" id="{AAB2F5AC-0CD9-4314-ABEC-D7D238269B47}"/>
              </a:ext>
            </a:extLst>
          </p:cNvPr>
          <p:cNvSpPr>
            <a:spLocks noGrp="1"/>
          </p:cNvSpPr>
          <p:nvPr>
            <p:ph idx="1"/>
          </p:nvPr>
        </p:nvSpPr>
        <p:spPr>
          <a:xfrm>
            <a:off x="83890" y="2011680"/>
            <a:ext cx="7021585" cy="4562144"/>
          </a:xfrm>
        </p:spPr>
        <p:txBody>
          <a:bodyPr>
            <a:normAutofit/>
          </a:bodyPr>
          <a:lstStyle/>
          <a:p>
            <a:pPr marL="0" indent="0">
              <a:buNone/>
            </a:pPr>
            <a:r>
              <a:rPr lang="en-US" dirty="0"/>
              <a:t>Service Point is the Homeless Management and Information System (HMIS) database used to record and track client-level information on the characteristics and service needs of households experiencing homelessness in our community.  HMIS ties together homeless service providers within a community to help create a more coordinated and effective housing and service delivery system. All recipients and subrecipients are required to participate in the Homeless Management Information System (HMIS) per the ESG and CoC Interim Rule (24 CFR 576 and 578). HMIS provides an opportunity to document homelessness and helps to ensure coordination between service providers while avoiding duplication of services and client data.</a:t>
            </a:r>
          </a:p>
          <a:p>
            <a:pPr marL="0" indent="0">
              <a:buNone/>
            </a:pPr>
            <a:endParaRPr lang="en-US" dirty="0"/>
          </a:p>
        </p:txBody>
      </p:sp>
      <p:pic>
        <p:nvPicPr>
          <p:cNvPr id="9" name="Picture 8" descr="Image result for data">
            <a:extLst>
              <a:ext uri="{FF2B5EF4-FFF2-40B4-BE49-F238E27FC236}">
                <a16:creationId xmlns:a16="http://schemas.microsoft.com/office/drawing/2014/main" id="{C58D513C-7AC0-4750-9C19-B8DB1B6A681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67537" y="3042926"/>
            <a:ext cx="3643956" cy="2326028"/>
          </a:xfrm>
          <a:prstGeom prst="rect">
            <a:avLst/>
          </a:prstGeom>
          <a:noFill/>
          <a:ln>
            <a:noFill/>
          </a:ln>
        </p:spPr>
      </p:pic>
    </p:spTree>
    <p:extLst>
      <p:ext uri="{BB962C8B-B14F-4D97-AF65-F5344CB8AC3E}">
        <p14:creationId xmlns:p14="http://schemas.microsoft.com/office/powerpoint/2010/main" val="3088170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CA0E-10FA-4275-827B-596461B820CF}"/>
              </a:ext>
            </a:extLst>
          </p:cNvPr>
          <p:cNvSpPr>
            <a:spLocks noGrp="1"/>
          </p:cNvSpPr>
          <p:nvPr>
            <p:ph type="title"/>
          </p:nvPr>
        </p:nvSpPr>
        <p:spPr/>
        <p:txBody>
          <a:bodyPr/>
          <a:lstStyle/>
          <a:p>
            <a:r>
              <a:rPr lang="en-US" b="1" dirty="0"/>
              <a:t>Participate in the Point in Time count</a:t>
            </a:r>
            <a:endParaRPr lang="en-US" dirty="0"/>
          </a:p>
        </p:txBody>
      </p:sp>
      <p:sp>
        <p:nvSpPr>
          <p:cNvPr id="3" name="Content Placeholder 2">
            <a:extLst>
              <a:ext uri="{FF2B5EF4-FFF2-40B4-BE49-F238E27FC236}">
                <a16:creationId xmlns:a16="http://schemas.microsoft.com/office/drawing/2014/main" id="{61158C88-5911-40D7-8EA2-F26B2A41A4E7}"/>
              </a:ext>
            </a:extLst>
          </p:cNvPr>
          <p:cNvSpPr>
            <a:spLocks noGrp="1"/>
          </p:cNvSpPr>
          <p:nvPr>
            <p:ph idx="1"/>
          </p:nvPr>
        </p:nvSpPr>
        <p:spPr>
          <a:xfrm>
            <a:off x="4334905" y="2087181"/>
            <a:ext cx="7278254" cy="4647738"/>
          </a:xfrm>
        </p:spPr>
        <p:txBody>
          <a:bodyPr>
            <a:normAutofit fontScale="92500" lnSpcReduction="10000"/>
          </a:bodyPr>
          <a:lstStyle/>
          <a:p>
            <a:pPr marL="0" indent="0">
              <a:buNone/>
            </a:pPr>
            <a:r>
              <a:rPr lang="en-US" dirty="0"/>
              <a:t>HUD requires providers who participate in CoC Homeless Assistance Programs to complete a Point-In-Time (PIT) count of the people who are experiencing homelessness in their community. Aside from eligibility to compete for HUD homeless funding, an accurate count offers several benefits including:</a:t>
            </a:r>
          </a:p>
          <a:p>
            <a:pPr lvl="0"/>
            <a:r>
              <a:rPr lang="en-US" dirty="0"/>
              <a:t>Monitoring trends of homelessness in our local area</a:t>
            </a:r>
          </a:p>
          <a:p>
            <a:pPr lvl="0"/>
            <a:r>
              <a:rPr lang="en-US" dirty="0"/>
              <a:t>Supporting local efforts by identifying unmet needs and characteristics of the homeless</a:t>
            </a:r>
          </a:p>
          <a:p>
            <a:pPr lvl="0"/>
            <a:r>
              <a:rPr lang="en-US" dirty="0"/>
              <a:t>Assisting in development of new programs and services or re-distribution of programs and services</a:t>
            </a:r>
          </a:p>
          <a:p>
            <a:pPr lvl="0"/>
            <a:r>
              <a:rPr lang="en-US" dirty="0"/>
              <a:t>Raising community awareness of homelessness</a:t>
            </a:r>
          </a:p>
          <a:p>
            <a:pPr lvl="0"/>
            <a:r>
              <a:rPr lang="en-US" dirty="0"/>
              <a:t>Raising political awareness of homelessness</a:t>
            </a:r>
          </a:p>
          <a:p>
            <a:pPr lvl="0"/>
            <a:r>
              <a:rPr lang="en-US" dirty="0"/>
              <a:t>Measuring if homelessness is being ended in a CoC</a:t>
            </a:r>
          </a:p>
          <a:p>
            <a:pPr marL="0" indent="0">
              <a:buNone/>
            </a:pPr>
            <a:endParaRPr lang="en-US" dirty="0"/>
          </a:p>
        </p:txBody>
      </p:sp>
      <p:pic>
        <p:nvPicPr>
          <p:cNvPr id="5" name="Picture 4" descr="A screenshot of a cell phone&#10;&#10;Description automatically generated">
            <a:hlinkClick r:id="rId2"/>
            <a:extLst>
              <a:ext uri="{FF2B5EF4-FFF2-40B4-BE49-F238E27FC236}">
                <a16:creationId xmlns:a16="http://schemas.microsoft.com/office/drawing/2014/main" id="{CD8942E4-77B9-4CEE-BAB9-9625EC3F2403}"/>
              </a:ext>
            </a:extLst>
          </p:cNvPr>
          <p:cNvPicPr>
            <a:picLocks noChangeAspect="1"/>
          </p:cNvPicPr>
          <p:nvPr/>
        </p:nvPicPr>
        <p:blipFill>
          <a:blip r:embed="rId3"/>
          <a:stretch>
            <a:fillRect/>
          </a:stretch>
        </p:blipFill>
        <p:spPr>
          <a:xfrm>
            <a:off x="302004" y="1939060"/>
            <a:ext cx="3730113" cy="4795859"/>
          </a:xfrm>
          <a:prstGeom prst="rect">
            <a:avLst/>
          </a:prstGeom>
        </p:spPr>
      </p:pic>
    </p:spTree>
    <p:extLst>
      <p:ext uri="{BB962C8B-B14F-4D97-AF65-F5344CB8AC3E}">
        <p14:creationId xmlns:p14="http://schemas.microsoft.com/office/powerpoint/2010/main" val="2918906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12191998"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97A8E-DEC6-404D-AB54-FF27BE690730}"/>
              </a:ext>
            </a:extLst>
          </p:cNvPr>
          <p:cNvSpPr>
            <a:spLocks noGrp="1"/>
          </p:cNvSpPr>
          <p:nvPr>
            <p:ph type="title"/>
          </p:nvPr>
        </p:nvSpPr>
        <p:spPr>
          <a:xfrm>
            <a:off x="1041062" y="774550"/>
            <a:ext cx="2696285" cy="5443369"/>
          </a:xfrm>
        </p:spPr>
        <p:txBody>
          <a:bodyPr>
            <a:normAutofit/>
          </a:bodyPr>
          <a:lstStyle/>
          <a:p>
            <a:r>
              <a:rPr lang="en-US" sz="3600"/>
              <a:t>agenda</a:t>
            </a:r>
          </a:p>
        </p:txBody>
      </p:sp>
      <p:sp>
        <p:nvSpPr>
          <p:cNvPr id="17" name="Rectangle 11">
            <a:extLst>
              <a:ext uri="{FF2B5EF4-FFF2-40B4-BE49-F238E27FC236}">
                <a16:creationId xmlns:a16="http://schemas.microsoft.com/office/drawing/2014/main" id="{58946146-9FF7-4B29-97F2-EA1CB3876E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329" cy="6858000"/>
          </a:xfrm>
          <a:prstGeom prst="rect">
            <a:avLst/>
          </a:prstGeom>
          <a:solidFill>
            <a:schemeClr val="accent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 name="Content Placeholder 2">
            <a:extLst>
              <a:ext uri="{FF2B5EF4-FFF2-40B4-BE49-F238E27FC236}">
                <a16:creationId xmlns:a16="http://schemas.microsoft.com/office/drawing/2014/main" id="{D9EB93EA-BB7F-44FA-8A1D-F94371DF6193}"/>
              </a:ext>
            </a:extLst>
          </p:cNvPr>
          <p:cNvSpPr>
            <a:spLocks noGrp="1"/>
          </p:cNvSpPr>
          <p:nvPr>
            <p:ph idx="1"/>
          </p:nvPr>
        </p:nvSpPr>
        <p:spPr>
          <a:xfrm>
            <a:off x="4699523" y="230909"/>
            <a:ext cx="6661204" cy="6317673"/>
          </a:xfrm>
        </p:spPr>
        <p:txBody>
          <a:bodyPr anchor="ctr">
            <a:normAutofit/>
          </a:bodyPr>
          <a:lstStyle/>
          <a:p>
            <a:r>
              <a:rPr lang="en-US" sz="2800" dirty="0"/>
              <a:t>What is the ESG Program</a:t>
            </a:r>
          </a:p>
          <a:p>
            <a:r>
              <a:rPr lang="en-US" sz="2800" dirty="0"/>
              <a:t>RFA overview</a:t>
            </a:r>
          </a:p>
          <a:p>
            <a:r>
              <a:rPr lang="en-US" sz="2800" dirty="0"/>
              <a:t>What are the ESG program types?</a:t>
            </a:r>
          </a:p>
          <a:p>
            <a:r>
              <a:rPr lang="en-US" sz="2800" dirty="0"/>
              <a:t>Requirements to receive endorsement</a:t>
            </a:r>
          </a:p>
          <a:p>
            <a:r>
              <a:rPr lang="en-US" sz="2800" dirty="0"/>
              <a:t>Reporting requirements</a:t>
            </a:r>
          </a:p>
          <a:p>
            <a:r>
              <a:rPr lang="en-US" sz="2800" dirty="0"/>
              <a:t>HMIS participation</a:t>
            </a:r>
          </a:p>
          <a:p>
            <a:r>
              <a:rPr lang="en-US" sz="2800" dirty="0"/>
              <a:t>Resources</a:t>
            </a:r>
          </a:p>
        </p:txBody>
      </p:sp>
    </p:spTree>
    <p:extLst>
      <p:ext uri="{BB962C8B-B14F-4D97-AF65-F5344CB8AC3E}">
        <p14:creationId xmlns:p14="http://schemas.microsoft.com/office/powerpoint/2010/main" val="1890365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9D8B2-A3F3-464D-BD3C-7D2E698EBDDE}"/>
              </a:ext>
            </a:extLst>
          </p:cNvPr>
          <p:cNvSpPr>
            <a:spLocks noGrp="1"/>
          </p:cNvSpPr>
          <p:nvPr>
            <p:ph type="title"/>
          </p:nvPr>
        </p:nvSpPr>
        <p:spPr>
          <a:xfrm>
            <a:off x="1202919" y="284176"/>
            <a:ext cx="9784080" cy="1508760"/>
          </a:xfrm>
        </p:spPr>
        <p:txBody>
          <a:bodyPr>
            <a:normAutofit/>
          </a:bodyPr>
          <a:lstStyle/>
          <a:p>
            <a:r>
              <a:rPr lang="en-US" dirty="0"/>
              <a:t>CoC General Membership</a:t>
            </a:r>
          </a:p>
        </p:txBody>
      </p:sp>
      <p:graphicFrame>
        <p:nvGraphicFramePr>
          <p:cNvPr id="5" name="Content Placeholder 2">
            <a:extLst>
              <a:ext uri="{FF2B5EF4-FFF2-40B4-BE49-F238E27FC236}">
                <a16:creationId xmlns:a16="http://schemas.microsoft.com/office/drawing/2014/main" id="{EFD26356-1C25-4F64-9F52-EECA865164DF}"/>
              </a:ext>
            </a:extLst>
          </p:cNvPr>
          <p:cNvGraphicFramePr>
            <a:graphicFrameLocks noGrp="1"/>
          </p:cNvGraphicFramePr>
          <p:nvPr>
            <p:ph idx="1"/>
            <p:extLst>
              <p:ext uri="{D42A27DB-BD31-4B8C-83A1-F6EECF244321}">
                <p14:modId xmlns:p14="http://schemas.microsoft.com/office/powerpoint/2010/main" val="3973608829"/>
              </p:ext>
            </p:extLst>
          </p:nvPr>
        </p:nvGraphicFramePr>
        <p:xfrm>
          <a:off x="1203325" y="2476595"/>
          <a:ext cx="9783763" cy="3573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775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538D5-C717-4DCD-A493-501C8A90747A}"/>
              </a:ext>
            </a:extLst>
          </p:cNvPr>
          <p:cNvSpPr>
            <a:spLocks noGrp="1"/>
          </p:cNvSpPr>
          <p:nvPr>
            <p:ph type="title"/>
          </p:nvPr>
        </p:nvSpPr>
        <p:spPr>
          <a:xfrm>
            <a:off x="1202919" y="284176"/>
            <a:ext cx="9784080" cy="1508760"/>
          </a:xfrm>
        </p:spPr>
        <p:txBody>
          <a:bodyPr>
            <a:normAutofit/>
          </a:bodyPr>
          <a:lstStyle/>
          <a:p>
            <a:r>
              <a:rPr lang="en-US" dirty="0"/>
              <a:t>Governing Council</a:t>
            </a:r>
          </a:p>
        </p:txBody>
      </p:sp>
      <p:graphicFrame>
        <p:nvGraphicFramePr>
          <p:cNvPr id="5" name="Content Placeholder 2">
            <a:extLst>
              <a:ext uri="{FF2B5EF4-FFF2-40B4-BE49-F238E27FC236}">
                <a16:creationId xmlns:a16="http://schemas.microsoft.com/office/drawing/2014/main" id="{994A118F-2D54-4A70-A245-0A8476E80DAC}"/>
              </a:ext>
            </a:extLst>
          </p:cNvPr>
          <p:cNvGraphicFramePr>
            <a:graphicFrameLocks noGrp="1"/>
          </p:cNvGraphicFramePr>
          <p:nvPr>
            <p:ph idx="1"/>
            <p:extLst>
              <p:ext uri="{D42A27DB-BD31-4B8C-83A1-F6EECF244321}">
                <p14:modId xmlns:p14="http://schemas.microsoft.com/office/powerpoint/2010/main" val="2271035409"/>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9329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AEA2-CADB-49D6-AC65-31C6A5874CDA}"/>
              </a:ext>
            </a:extLst>
          </p:cNvPr>
          <p:cNvSpPr>
            <a:spLocks noGrp="1"/>
          </p:cNvSpPr>
          <p:nvPr>
            <p:ph type="title"/>
          </p:nvPr>
        </p:nvSpPr>
        <p:spPr/>
        <p:txBody>
          <a:bodyPr/>
          <a:lstStyle/>
          <a:p>
            <a:r>
              <a:rPr lang="en-US" b="1" dirty="0"/>
              <a:t>HMIS</a:t>
            </a:r>
            <a:endParaRPr lang="en-US" dirty="0"/>
          </a:p>
        </p:txBody>
      </p:sp>
      <p:graphicFrame>
        <p:nvGraphicFramePr>
          <p:cNvPr id="4" name="Content Placeholder 5">
            <a:extLst>
              <a:ext uri="{FF2B5EF4-FFF2-40B4-BE49-F238E27FC236}">
                <a16:creationId xmlns:a16="http://schemas.microsoft.com/office/drawing/2014/main" id="{A2ADA6D6-AA8E-40F4-BF06-ABDA2F06D9D0}"/>
              </a:ext>
            </a:extLst>
          </p:cNvPr>
          <p:cNvGraphicFramePr>
            <a:graphicFrameLocks noGrp="1"/>
          </p:cNvGraphicFramePr>
          <p:nvPr>
            <p:ph idx="1"/>
            <p:extLst>
              <p:ext uri="{D42A27DB-BD31-4B8C-83A1-F6EECF244321}">
                <p14:modId xmlns:p14="http://schemas.microsoft.com/office/powerpoint/2010/main" val="2695449110"/>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1118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496A-A134-4B8E-97D4-879266030091}"/>
              </a:ext>
            </a:extLst>
          </p:cNvPr>
          <p:cNvSpPr>
            <a:spLocks noGrp="1"/>
          </p:cNvSpPr>
          <p:nvPr>
            <p:ph type="title"/>
          </p:nvPr>
        </p:nvSpPr>
        <p:spPr/>
        <p:txBody>
          <a:bodyPr/>
          <a:lstStyle/>
          <a:p>
            <a:r>
              <a:rPr lang="en-US" dirty="0"/>
              <a:t>HMIS participation </a:t>
            </a:r>
          </a:p>
        </p:txBody>
      </p:sp>
      <p:sp>
        <p:nvSpPr>
          <p:cNvPr id="3" name="Content Placeholder 2">
            <a:extLst>
              <a:ext uri="{FF2B5EF4-FFF2-40B4-BE49-F238E27FC236}">
                <a16:creationId xmlns:a16="http://schemas.microsoft.com/office/drawing/2014/main" id="{868E60EB-90D0-4DC4-9B06-9192B8AD7072}"/>
              </a:ext>
            </a:extLst>
          </p:cNvPr>
          <p:cNvSpPr>
            <a:spLocks noGrp="1"/>
          </p:cNvSpPr>
          <p:nvPr>
            <p:ph idx="1"/>
          </p:nvPr>
        </p:nvSpPr>
        <p:spPr>
          <a:xfrm>
            <a:off x="402672" y="2011680"/>
            <a:ext cx="8464491" cy="4206240"/>
          </a:xfrm>
        </p:spPr>
        <p:txBody>
          <a:bodyPr/>
          <a:lstStyle/>
          <a:p>
            <a:pPr marL="0" indent="0">
              <a:buNone/>
            </a:pPr>
            <a:r>
              <a:rPr lang="en-US" dirty="0"/>
              <a:t>The recipient must ensure that data on all persons served and all activities assisted under ESG are entered into the applicable community-wide HMIS in the area in which those persons and activities are located, or a comparable database, in accordance with HUD’s standards on participation, data collection, and reporting under a local HMIS (or comparable database for victim services providers) .</a:t>
            </a:r>
          </a:p>
          <a:p>
            <a:pPr marL="0" indent="0">
              <a:buNone/>
            </a:pPr>
            <a:r>
              <a:rPr lang="en-US" dirty="0"/>
              <a:t>Additional information can be found at:</a:t>
            </a:r>
          </a:p>
          <a:p>
            <a:r>
              <a:rPr lang="en-US" dirty="0">
                <a:hlinkClick r:id="rId2"/>
              </a:rPr>
              <a:t>https://lowcountrycoc.org/hmis-overview</a:t>
            </a:r>
            <a:endParaRPr lang="en-US" dirty="0"/>
          </a:p>
          <a:p>
            <a:r>
              <a:rPr lang="en-US" dirty="0">
                <a:hlinkClick r:id="rId3"/>
              </a:rPr>
              <a:t>https://www.hudexchange.info/resource/4447/esg-program-hmis-manual/</a:t>
            </a:r>
            <a:endParaRPr lang="en-US" dirty="0"/>
          </a:p>
          <a:p>
            <a:endParaRPr lang="en-US" dirty="0"/>
          </a:p>
          <a:p>
            <a:endParaRPr lang="en-US" dirty="0"/>
          </a:p>
        </p:txBody>
      </p:sp>
      <p:pic>
        <p:nvPicPr>
          <p:cNvPr id="4" name="Picture 3" descr="Image result for hmis">
            <a:extLst>
              <a:ext uri="{FF2B5EF4-FFF2-40B4-BE49-F238E27FC236}">
                <a16:creationId xmlns:a16="http://schemas.microsoft.com/office/drawing/2014/main" id="{97A776EA-2E17-486A-8730-441E22A025D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113240" y="4734189"/>
            <a:ext cx="2676088" cy="1839635"/>
          </a:xfrm>
          <a:prstGeom prst="rect">
            <a:avLst/>
          </a:prstGeom>
          <a:noFill/>
          <a:ln>
            <a:noFill/>
          </a:ln>
        </p:spPr>
      </p:pic>
    </p:spTree>
    <p:extLst>
      <p:ext uri="{BB962C8B-B14F-4D97-AF65-F5344CB8AC3E}">
        <p14:creationId xmlns:p14="http://schemas.microsoft.com/office/powerpoint/2010/main" val="713502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526E4-7789-4AB2-A4C4-5BC74A1AA364}"/>
              </a:ext>
            </a:extLst>
          </p:cNvPr>
          <p:cNvSpPr>
            <a:spLocks noGrp="1"/>
          </p:cNvSpPr>
          <p:nvPr>
            <p:ph type="title"/>
          </p:nvPr>
        </p:nvSpPr>
        <p:spPr>
          <a:xfrm>
            <a:off x="1202919" y="284176"/>
            <a:ext cx="9784080" cy="1508760"/>
          </a:xfrm>
        </p:spPr>
        <p:txBody>
          <a:bodyPr/>
          <a:lstStyle/>
          <a:p>
            <a:r>
              <a:rPr lang="en-US"/>
              <a:t>HMIS training</a:t>
            </a:r>
            <a:endParaRPr lang="en-US" dirty="0"/>
          </a:p>
        </p:txBody>
      </p:sp>
      <p:sp>
        <p:nvSpPr>
          <p:cNvPr id="3" name="Content Placeholder 2">
            <a:extLst>
              <a:ext uri="{FF2B5EF4-FFF2-40B4-BE49-F238E27FC236}">
                <a16:creationId xmlns:a16="http://schemas.microsoft.com/office/drawing/2014/main" id="{F00042C2-2569-46D4-9F99-F969C9C39E11}"/>
              </a:ext>
            </a:extLst>
          </p:cNvPr>
          <p:cNvSpPr>
            <a:spLocks noGrp="1"/>
          </p:cNvSpPr>
          <p:nvPr>
            <p:ph idx="1"/>
          </p:nvPr>
        </p:nvSpPr>
        <p:spPr>
          <a:xfrm>
            <a:off x="1202919" y="2011680"/>
            <a:ext cx="9784080" cy="4206240"/>
          </a:xfrm>
        </p:spPr>
        <p:txBody>
          <a:bodyPr/>
          <a:lstStyle/>
          <a:p>
            <a:pPr marL="0" indent="0">
              <a:buNone/>
            </a:pPr>
            <a:r>
              <a:rPr lang="en-US" dirty="0"/>
              <a:t>All HMIS training and administrative duties for HMIS in the Lowcountry are conducted by Institute for Community Alliances (ICA).  </a:t>
            </a:r>
          </a:p>
          <a:p>
            <a:r>
              <a:rPr lang="en-US" dirty="0">
                <a:hlinkClick r:id="rId2"/>
              </a:rPr>
              <a:t>https://icalliances.org/south-carolina</a:t>
            </a:r>
            <a:endParaRPr lang="en-US" dirty="0"/>
          </a:p>
          <a:p>
            <a:endParaRPr lang="en-US" dirty="0"/>
          </a:p>
          <a:p>
            <a:endParaRPr lang="en-US" dirty="0"/>
          </a:p>
        </p:txBody>
      </p:sp>
    </p:spTree>
    <p:extLst>
      <p:ext uri="{BB962C8B-B14F-4D97-AF65-F5344CB8AC3E}">
        <p14:creationId xmlns:p14="http://schemas.microsoft.com/office/powerpoint/2010/main" val="2491145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117B-888C-4BA2-BC2C-5122C145067C}"/>
              </a:ext>
            </a:extLst>
          </p:cNvPr>
          <p:cNvSpPr>
            <a:spLocks noGrp="1"/>
          </p:cNvSpPr>
          <p:nvPr>
            <p:ph type="title"/>
          </p:nvPr>
        </p:nvSpPr>
        <p:spPr>
          <a:xfrm>
            <a:off x="1202919" y="284176"/>
            <a:ext cx="9784080" cy="1508760"/>
          </a:xfrm>
        </p:spPr>
        <p:txBody>
          <a:bodyPr/>
          <a:lstStyle/>
          <a:p>
            <a:r>
              <a:rPr lang="en-US" dirty="0"/>
              <a:t>Data quality review</a:t>
            </a:r>
          </a:p>
        </p:txBody>
      </p:sp>
      <p:sp>
        <p:nvSpPr>
          <p:cNvPr id="3" name="Content Placeholder 2">
            <a:extLst>
              <a:ext uri="{FF2B5EF4-FFF2-40B4-BE49-F238E27FC236}">
                <a16:creationId xmlns:a16="http://schemas.microsoft.com/office/drawing/2014/main" id="{B7B80DD6-F281-425C-B752-FACFCB474348}"/>
              </a:ext>
            </a:extLst>
          </p:cNvPr>
          <p:cNvSpPr>
            <a:spLocks noGrp="1"/>
          </p:cNvSpPr>
          <p:nvPr>
            <p:ph idx="1"/>
          </p:nvPr>
        </p:nvSpPr>
        <p:spPr/>
        <p:txBody>
          <a:bodyPr/>
          <a:lstStyle/>
          <a:p>
            <a:pPr marL="0" indent="0">
              <a:buNone/>
            </a:pPr>
            <a:r>
              <a:rPr lang="en-US" dirty="0"/>
              <a:t>HMIS data quality is a key factor in ending homelessness.  All agencies receiving ESG funding must comply to all policies and procedures set fourth by the HMIS committee and approved by the CoC Governing Council .  </a:t>
            </a:r>
          </a:p>
          <a:p>
            <a:pPr marL="0" indent="0">
              <a:buNone/>
            </a:pPr>
            <a:r>
              <a:rPr lang="en-US" dirty="0"/>
              <a:t>The SC HMIS Policy and Procedures Manual can be reviewed here:</a:t>
            </a:r>
          </a:p>
          <a:p>
            <a:pPr marL="0" indent="0">
              <a:buNone/>
            </a:pPr>
            <a:r>
              <a:rPr lang="en-US" dirty="0">
                <a:hlinkClick r:id="rId2"/>
              </a:rPr>
              <a:t>https://icalliances.org/south-carolina-policy-and-procedures</a:t>
            </a:r>
            <a:endParaRPr lang="en-US" dirty="0"/>
          </a:p>
          <a:p>
            <a:pPr marL="0" indent="0">
              <a:buNone/>
            </a:pPr>
            <a:endParaRPr lang="en-US" dirty="0"/>
          </a:p>
        </p:txBody>
      </p:sp>
    </p:spTree>
    <p:extLst>
      <p:ext uri="{BB962C8B-B14F-4D97-AF65-F5344CB8AC3E}">
        <p14:creationId xmlns:p14="http://schemas.microsoft.com/office/powerpoint/2010/main" val="712578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001C0-6B0F-4C84-9283-4F1520E11F49}"/>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6ACBA342-B626-4717-A697-CD75C21A0C61}"/>
              </a:ext>
            </a:extLst>
          </p:cNvPr>
          <p:cNvSpPr>
            <a:spLocks noGrp="1"/>
          </p:cNvSpPr>
          <p:nvPr>
            <p:ph idx="1"/>
          </p:nvPr>
        </p:nvSpPr>
        <p:spPr/>
        <p:txBody>
          <a:bodyPr/>
          <a:lstStyle/>
          <a:p>
            <a:pPr marL="0" indent="0">
              <a:buNone/>
            </a:pPr>
            <a:r>
              <a:rPr lang="en-US" dirty="0"/>
              <a:t>ESG Program Components:</a:t>
            </a:r>
          </a:p>
          <a:p>
            <a:pPr marL="0" indent="0">
              <a:buNone/>
            </a:pPr>
            <a:r>
              <a:rPr lang="en-US" dirty="0">
                <a:hlinkClick r:id="rId2"/>
              </a:rPr>
              <a:t>https://files.hudexchange.info/resources/documents/ESG-Program-Components-Quick-Reference.pdf</a:t>
            </a:r>
            <a:endParaRPr lang="en-US" dirty="0"/>
          </a:p>
          <a:p>
            <a:pPr marL="0" indent="0">
              <a:buNone/>
            </a:pPr>
            <a:r>
              <a:rPr lang="en-US" dirty="0"/>
              <a:t>ESG Interim Rule: </a:t>
            </a:r>
            <a:r>
              <a:rPr lang="en-US" dirty="0">
                <a:hlinkClick r:id="rId3"/>
              </a:rPr>
              <a:t>https://www.hudexchange.info/resource/1927/hearth-esg-program-and-consolidated-plan-conforming-amendments/</a:t>
            </a:r>
            <a:endParaRPr lang="en-US" dirty="0"/>
          </a:p>
          <a:p>
            <a:pPr marL="0" indent="0">
              <a:buNone/>
            </a:pPr>
            <a:r>
              <a:rPr lang="en-US" dirty="0"/>
              <a:t>ESG Fact Sheet: </a:t>
            </a:r>
            <a:r>
              <a:rPr lang="en-US" dirty="0">
                <a:hlinkClick r:id="rId4"/>
              </a:rPr>
              <a:t>https://files.hudexchange.info/resources/documents/EmergencySolutionsGrantsProgramFactSheet.pdf</a:t>
            </a:r>
            <a:endParaRPr lang="en-US" dirty="0"/>
          </a:p>
          <a:p>
            <a:pPr marL="0" indent="0">
              <a:buNone/>
            </a:pPr>
            <a:r>
              <a:rPr lang="en-US" dirty="0"/>
              <a:t>ESG Forms: </a:t>
            </a:r>
            <a:r>
              <a:rPr lang="en-US" dirty="0">
                <a:hlinkClick r:id="rId5"/>
              </a:rPr>
              <a:t>http://oeo.sc.gov/resources.html</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31981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26A66-E448-4E38-928D-7E913DF3C421}"/>
              </a:ext>
            </a:extLst>
          </p:cNvPr>
          <p:cNvSpPr>
            <a:spLocks noGrp="1"/>
          </p:cNvSpPr>
          <p:nvPr>
            <p:ph type="title"/>
          </p:nvPr>
        </p:nvSpPr>
        <p:spPr/>
        <p:txBody>
          <a:bodyPr/>
          <a:lstStyle/>
          <a:p>
            <a:r>
              <a:rPr lang="en-US" dirty="0"/>
              <a:t>Questions?</a:t>
            </a:r>
          </a:p>
        </p:txBody>
      </p:sp>
      <p:sp>
        <p:nvSpPr>
          <p:cNvPr id="5" name="TextBox 4">
            <a:extLst>
              <a:ext uri="{FF2B5EF4-FFF2-40B4-BE49-F238E27FC236}">
                <a16:creationId xmlns:a16="http://schemas.microsoft.com/office/drawing/2014/main" id="{D951FA4D-B022-4AF1-9F4C-449C624E5803}"/>
              </a:ext>
            </a:extLst>
          </p:cNvPr>
          <p:cNvSpPr txBox="1"/>
          <p:nvPr/>
        </p:nvSpPr>
        <p:spPr>
          <a:xfrm>
            <a:off x="4118662" y="3123693"/>
            <a:ext cx="5115339" cy="2400657"/>
          </a:xfrm>
          <a:prstGeom prst="rect">
            <a:avLst/>
          </a:prstGeom>
          <a:noFill/>
        </p:spPr>
        <p:txBody>
          <a:bodyPr wrap="square" rtlCol="0">
            <a:spAutoFit/>
          </a:bodyPr>
          <a:lstStyle/>
          <a:p>
            <a:pPr algn="ctr"/>
            <a:r>
              <a:rPr lang="en-US" sz="3000" dirty="0"/>
              <a:t>Heather Carver</a:t>
            </a:r>
          </a:p>
          <a:p>
            <a:pPr algn="ctr"/>
            <a:r>
              <a:rPr lang="en-US" sz="3000" dirty="0"/>
              <a:t>CoC Program Directory</a:t>
            </a:r>
          </a:p>
          <a:p>
            <a:pPr algn="ctr"/>
            <a:r>
              <a:rPr lang="en-US" sz="3000" dirty="0"/>
              <a:t>Lowcountry Continuum of Care</a:t>
            </a:r>
          </a:p>
          <a:p>
            <a:pPr algn="ctr"/>
            <a:r>
              <a:rPr lang="en-US" sz="3000" dirty="0">
                <a:solidFill>
                  <a:srgbClr val="0070C0"/>
                </a:solidFill>
                <a:hlinkClick r:id="rId2">
                  <a:extLst>
                    <a:ext uri="{A12FA001-AC4F-418D-AE19-62706E023703}">
                      <ahyp:hlinkClr xmlns:ahyp="http://schemas.microsoft.com/office/drawing/2018/hyperlinkcolor" val="tx"/>
                    </a:ext>
                  </a:extLst>
                </a:hlinkClick>
              </a:rPr>
              <a:t>hcarver@lowcountrycoc.org</a:t>
            </a:r>
            <a:endParaRPr lang="en-US" sz="3000" dirty="0">
              <a:solidFill>
                <a:srgbClr val="0070C0"/>
              </a:solidFill>
            </a:endParaRPr>
          </a:p>
          <a:p>
            <a:pPr algn="ctr"/>
            <a:endParaRPr lang="en-US" sz="3000" dirty="0"/>
          </a:p>
        </p:txBody>
      </p:sp>
    </p:spTree>
    <p:extLst>
      <p:ext uri="{BB962C8B-B14F-4D97-AF65-F5344CB8AC3E}">
        <p14:creationId xmlns:p14="http://schemas.microsoft.com/office/powerpoint/2010/main" val="184103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4AC3-E496-4CE6-9047-895918F09A58}"/>
              </a:ext>
            </a:extLst>
          </p:cNvPr>
          <p:cNvSpPr>
            <a:spLocks noGrp="1"/>
          </p:cNvSpPr>
          <p:nvPr>
            <p:ph type="title"/>
          </p:nvPr>
        </p:nvSpPr>
        <p:spPr>
          <a:xfrm>
            <a:off x="1202919" y="284176"/>
            <a:ext cx="9784080" cy="1508760"/>
          </a:xfrm>
        </p:spPr>
        <p:txBody>
          <a:bodyPr vert="horz" lIns="91440" tIns="45720" rIns="91440" bIns="45720" rtlCol="0" anchor="ctr">
            <a:normAutofit/>
          </a:bodyPr>
          <a:lstStyle/>
          <a:p>
            <a:r>
              <a:rPr lang="en-US" dirty="0"/>
              <a:t>What is the ESG program?</a:t>
            </a:r>
          </a:p>
        </p:txBody>
      </p:sp>
      <p:pic>
        <p:nvPicPr>
          <p:cNvPr id="5" name="Picture 4" descr="A close up of a sign&#10;&#10;Description automatically generated">
            <a:extLst>
              <a:ext uri="{FF2B5EF4-FFF2-40B4-BE49-F238E27FC236}">
                <a16:creationId xmlns:a16="http://schemas.microsoft.com/office/drawing/2014/main" id="{FD4816D7-0F0D-4FEE-B013-A35A8F81F64B}"/>
              </a:ext>
            </a:extLst>
          </p:cNvPr>
          <p:cNvPicPr>
            <a:picLocks noChangeAspect="1"/>
          </p:cNvPicPr>
          <p:nvPr/>
        </p:nvPicPr>
        <p:blipFill>
          <a:blip r:embed="rId2"/>
          <a:stretch>
            <a:fillRect/>
          </a:stretch>
        </p:blipFill>
        <p:spPr>
          <a:xfrm>
            <a:off x="1311486" y="2726020"/>
            <a:ext cx="3045384" cy="2560608"/>
          </a:xfrm>
          <a:prstGeom prst="rect">
            <a:avLst/>
          </a:prstGeom>
        </p:spPr>
      </p:pic>
      <p:sp>
        <p:nvSpPr>
          <p:cNvPr id="4" name="Rectangle 3">
            <a:extLst>
              <a:ext uri="{FF2B5EF4-FFF2-40B4-BE49-F238E27FC236}">
                <a16:creationId xmlns:a16="http://schemas.microsoft.com/office/drawing/2014/main" id="{7A7B9283-18EF-4CE5-870F-DFE19BF3A4E3}"/>
              </a:ext>
            </a:extLst>
          </p:cNvPr>
          <p:cNvSpPr/>
          <p:nvPr/>
        </p:nvSpPr>
        <p:spPr>
          <a:xfrm>
            <a:off x="4772025" y="2011679"/>
            <a:ext cx="6904160" cy="4726745"/>
          </a:xfrm>
          <a:prstGeom prst="rect">
            <a:avLst/>
          </a:prstGeom>
        </p:spPr>
        <p:txBody>
          <a:bodyPr vert="horz" lIns="91440" tIns="45720" rIns="91440" bIns="45720" rtlCol="0">
            <a:normAutofit lnSpcReduction="10000"/>
          </a:bodyPr>
          <a:lstStyle/>
          <a:p>
            <a:pPr indent="-182880" defTabSz="914400">
              <a:lnSpc>
                <a:spcPct val="90000"/>
              </a:lnSpc>
              <a:spcAft>
                <a:spcPts val="600"/>
              </a:spcAft>
              <a:buClr>
                <a:schemeClr val="tx1"/>
              </a:buClr>
              <a:buFont typeface="Wingdings" pitchFamily="2" charset="2"/>
              <a:buChar char=""/>
            </a:pPr>
            <a:endParaRPr lang="en-US" dirty="0"/>
          </a:p>
          <a:p>
            <a:pPr defTabSz="914400">
              <a:lnSpc>
                <a:spcPct val="90000"/>
              </a:lnSpc>
              <a:spcAft>
                <a:spcPts val="600"/>
              </a:spcAft>
              <a:buClr>
                <a:schemeClr val="tx1"/>
              </a:buClr>
            </a:pPr>
            <a:r>
              <a:rPr lang="en-US" sz="2400" dirty="0"/>
              <a:t>ESG is a formula grant program that provides funding to: </a:t>
            </a:r>
          </a:p>
          <a:p>
            <a:pPr marL="342900" indent="-182880" defTabSz="914400">
              <a:lnSpc>
                <a:spcPct val="90000"/>
              </a:lnSpc>
              <a:spcAft>
                <a:spcPts val="600"/>
              </a:spcAft>
              <a:buClr>
                <a:schemeClr val="tx1"/>
              </a:buClr>
              <a:buFont typeface="Wingdings" pitchFamily="2" charset="2"/>
              <a:buChar char=""/>
            </a:pPr>
            <a:r>
              <a:rPr lang="en-US" sz="2400" dirty="0"/>
              <a:t>Engage homeless individuals and families living on the street; </a:t>
            </a:r>
          </a:p>
          <a:p>
            <a:pPr marL="342900" indent="-182880" defTabSz="914400">
              <a:lnSpc>
                <a:spcPct val="90000"/>
              </a:lnSpc>
              <a:spcAft>
                <a:spcPts val="600"/>
              </a:spcAft>
              <a:buClr>
                <a:schemeClr val="tx1"/>
              </a:buClr>
              <a:buFont typeface="Wingdings" pitchFamily="2" charset="2"/>
              <a:buChar char=""/>
            </a:pPr>
            <a:r>
              <a:rPr lang="en-US" sz="2400" dirty="0"/>
              <a:t>Help operate these shelters; </a:t>
            </a:r>
          </a:p>
          <a:p>
            <a:pPr marL="342900" indent="-182880" defTabSz="914400">
              <a:lnSpc>
                <a:spcPct val="90000"/>
              </a:lnSpc>
              <a:spcAft>
                <a:spcPts val="600"/>
              </a:spcAft>
              <a:buClr>
                <a:schemeClr val="tx1"/>
              </a:buClr>
              <a:buFont typeface="Wingdings" pitchFamily="2" charset="2"/>
              <a:buChar char=""/>
            </a:pPr>
            <a:r>
              <a:rPr lang="en-US" sz="2400" dirty="0"/>
              <a:t>Provide essential services to shelter residents; </a:t>
            </a:r>
          </a:p>
          <a:p>
            <a:pPr marL="342900" indent="-182880" defTabSz="914400">
              <a:lnSpc>
                <a:spcPct val="90000"/>
              </a:lnSpc>
              <a:spcAft>
                <a:spcPts val="600"/>
              </a:spcAft>
              <a:buClr>
                <a:schemeClr val="tx1"/>
              </a:buClr>
              <a:buFont typeface="Wingdings" pitchFamily="2" charset="2"/>
              <a:buChar char=""/>
            </a:pPr>
            <a:r>
              <a:rPr lang="en-US" sz="2400" dirty="0"/>
              <a:t>Rapidly re-house homeless individuals and families; and </a:t>
            </a:r>
          </a:p>
          <a:p>
            <a:pPr marL="342900" indent="-182880" defTabSz="914400">
              <a:lnSpc>
                <a:spcPct val="90000"/>
              </a:lnSpc>
              <a:spcAft>
                <a:spcPts val="600"/>
              </a:spcAft>
              <a:buClr>
                <a:schemeClr val="tx1"/>
              </a:buClr>
              <a:buFont typeface="Wingdings" pitchFamily="2" charset="2"/>
              <a:buChar char=""/>
            </a:pPr>
            <a:r>
              <a:rPr lang="en-US" sz="2400" dirty="0"/>
              <a:t>Prevent families and individuals from becoming homeless. </a:t>
            </a:r>
          </a:p>
          <a:p>
            <a:pPr marL="342900" indent="-182880" defTabSz="914400">
              <a:lnSpc>
                <a:spcPct val="90000"/>
              </a:lnSpc>
              <a:spcAft>
                <a:spcPts val="600"/>
              </a:spcAft>
              <a:buClr>
                <a:schemeClr val="tx1"/>
              </a:buClr>
              <a:buFont typeface="Wingdings" pitchFamily="2" charset="2"/>
              <a:buChar char=""/>
            </a:pPr>
            <a:r>
              <a:rPr lang="en-US" sz="2400" dirty="0"/>
              <a:t>The costs associated with participating in and contributing to HMIS</a:t>
            </a:r>
          </a:p>
        </p:txBody>
      </p:sp>
    </p:spTree>
    <p:extLst>
      <p:ext uri="{BB962C8B-B14F-4D97-AF65-F5344CB8AC3E}">
        <p14:creationId xmlns:p14="http://schemas.microsoft.com/office/powerpoint/2010/main" val="102202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F3F7A2-D5DE-435B-90B9-D8A213F8DA60}"/>
              </a:ext>
            </a:extLst>
          </p:cNvPr>
          <p:cNvSpPr>
            <a:spLocks noGrp="1"/>
          </p:cNvSpPr>
          <p:nvPr>
            <p:ph type="title"/>
          </p:nvPr>
        </p:nvSpPr>
        <p:spPr>
          <a:xfrm>
            <a:off x="622570" y="838646"/>
            <a:ext cx="3445179" cy="5180709"/>
          </a:xfrm>
        </p:spPr>
        <p:txBody>
          <a:bodyPr>
            <a:normAutofit/>
          </a:bodyPr>
          <a:lstStyle/>
          <a:p>
            <a:r>
              <a:rPr lang="en-US" sz="3600"/>
              <a:t>RFA Overview</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9097EA-7BC2-4AFC-A508-7C3502A6BCBE}"/>
              </a:ext>
            </a:extLst>
          </p:cNvPr>
          <p:cNvSpPr>
            <a:spLocks noGrp="1"/>
          </p:cNvSpPr>
          <p:nvPr>
            <p:ph idx="1"/>
          </p:nvPr>
        </p:nvSpPr>
        <p:spPr>
          <a:xfrm>
            <a:off x="5163671" y="838647"/>
            <a:ext cx="5823328" cy="5180708"/>
          </a:xfrm>
        </p:spPr>
        <p:txBody>
          <a:bodyPr anchor="ctr">
            <a:normAutofit/>
          </a:bodyPr>
          <a:lstStyle/>
          <a:p>
            <a:pPr marL="0" indent="0">
              <a:buNone/>
            </a:pPr>
            <a:r>
              <a:rPr lang="en-US" sz="2000" b="1" dirty="0">
                <a:solidFill>
                  <a:schemeClr val="tx2"/>
                </a:solidFill>
              </a:rPr>
              <a:t>Emergency Solutions Grant (ESG) Program</a:t>
            </a:r>
          </a:p>
          <a:p>
            <a:pPr marL="0" indent="0">
              <a:buNone/>
            </a:pPr>
            <a:r>
              <a:rPr lang="en-US" sz="2000" dirty="0">
                <a:solidFill>
                  <a:schemeClr val="tx2"/>
                </a:solidFill>
              </a:rPr>
              <a:t>The Emergency Solutions Grants (ESG) program is a competitive grant issued each year that provides housing and counseling assistance to the state's homeless population and to those at-risk of becoming homeless.</a:t>
            </a:r>
          </a:p>
          <a:p>
            <a:pPr marL="0" indent="0">
              <a:buNone/>
            </a:pPr>
            <a:r>
              <a:rPr lang="en-US" sz="2000" dirty="0">
                <a:solidFill>
                  <a:schemeClr val="tx2"/>
                </a:solidFill>
              </a:rPr>
              <a:t>When the RFA is announced, please review all requirement.  </a:t>
            </a:r>
            <a:endParaRPr lang="en-US" sz="2000" dirty="0">
              <a:solidFill>
                <a:schemeClr val="tx2"/>
              </a:solidFill>
              <a:highlight>
                <a:srgbClr val="FFFF00"/>
              </a:highlight>
            </a:endParaRPr>
          </a:p>
        </p:txBody>
      </p:sp>
      <p:sp>
        <p:nvSpPr>
          <p:cNvPr id="12" name="Rectangle 11">
            <a:extLst>
              <a:ext uri="{FF2B5EF4-FFF2-40B4-BE49-F238E27FC236}">
                <a16:creationId xmlns:a16="http://schemas.microsoft.com/office/drawing/2014/main" id="{BA5C75B6-BF54-4952-98B4-60CD5CAFF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4253" y="0"/>
            <a:ext cx="32004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362941104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64A9-7539-4A45-A5FB-7819884F9557}"/>
              </a:ext>
            </a:extLst>
          </p:cNvPr>
          <p:cNvSpPr>
            <a:spLocks noGrp="1"/>
          </p:cNvSpPr>
          <p:nvPr>
            <p:ph type="title"/>
          </p:nvPr>
        </p:nvSpPr>
        <p:spPr/>
        <p:txBody>
          <a:bodyPr>
            <a:normAutofit/>
          </a:bodyPr>
          <a:lstStyle/>
          <a:p>
            <a:r>
              <a:rPr lang="en-US" b="1" dirty="0"/>
              <a:t>What are the ESG Program Types ?</a:t>
            </a:r>
            <a:endParaRPr lang="en-US" dirty="0"/>
          </a:p>
        </p:txBody>
      </p:sp>
      <p:pic>
        <p:nvPicPr>
          <p:cNvPr id="12" name="Picture Placeholder 11" descr="A picture containing sitting, white&#10;&#10;Description automatically generated">
            <a:extLst>
              <a:ext uri="{FF2B5EF4-FFF2-40B4-BE49-F238E27FC236}">
                <a16:creationId xmlns:a16="http://schemas.microsoft.com/office/drawing/2014/main" id="{C09EF78A-7814-481C-98FC-0058074D0FE2}"/>
              </a:ext>
            </a:extLst>
          </p:cNvPr>
          <p:cNvPicPr>
            <a:picLocks noGrp="1" noChangeAspect="1"/>
          </p:cNvPicPr>
          <p:nvPr>
            <p:ph type="pic" idx="1"/>
          </p:nvPr>
        </p:nvPicPr>
        <p:blipFill>
          <a:blip r:embed="rId2"/>
          <a:srcRect t="4603" b="4603"/>
          <a:stretch>
            <a:fillRect/>
          </a:stretch>
        </p:blipFill>
        <p:spPr>
          <a:xfrm>
            <a:off x="299499" y="2115968"/>
            <a:ext cx="6126480" cy="3931920"/>
          </a:xfrm>
        </p:spPr>
      </p:pic>
      <p:sp>
        <p:nvSpPr>
          <p:cNvPr id="6" name="Content Placeholder 5">
            <a:extLst>
              <a:ext uri="{FF2B5EF4-FFF2-40B4-BE49-F238E27FC236}">
                <a16:creationId xmlns:a16="http://schemas.microsoft.com/office/drawing/2014/main" id="{9A8B7EFA-E2D1-4CE9-9CE9-612B2456E966}"/>
              </a:ext>
            </a:extLst>
          </p:cNvPr>
          <p:cNvSpPr>
            <a:spLocks noGrp="1"/>
          </p:cNvSpPr>
          <p:nvPr>
            <p:ph type="body" sz="half" idx="2"/>
          </p:nvPr>
        </p:nvSpPr>
        <p:spPr>
          <a:xfrm>
            <a:off x="6546575" y="2401587"/>
            <a:ext cx="5459896" cy="3897267"/>
          </a:xfrm>
        </p:spPr>
        <p:txBody>
          <a:bodyPr>
            <a:noAutofit/>
          </a:bodyPr>
          <a:lstStyle/>
          <a:p>
            <a:r>
              <a:rPr lang="en-US" sz="3600" b="1" dirty="0"/>
              <a:t>Street Outreach</a:t>
            </a:r>
          </a:p>
          <a:p>
            <a:r>
              <a:rPr lang="en-US" sz="3600" b="1" dirty="0"/>
              <a:t>Emergency Shelter</a:t>
            </a:r>
          </a:p>
          <a:p>
            <a:r>
              <a:rPr lang="en-US" sz="3600" b="1" dirty="0"/>
              <a:t>Rapid ReHousing</a:t>
            </a:r>
          </a:p>
          <a:p>
            <a:r>
              <a:rPr lang="en-US" sz="3600" b="1" dirty="0"/>
              <a:t>Homelessness Prevention</a:t>
            </a:r>
          </a:p>
          <a:p>
            <a:r>
              <a:rPr lang="en-US" sz="3600" b="1" dirty="0"/>
              <a:t>HMIS</a:t>
            </a:r>
          </a:p>
        </p:txBody>
      </p:sp>
      <p:sp>
        <p:nvSpPr>
          <p:cNvPr id="3" name="Rectangle 2">
            <a:extLst>
              <a:ext uri="{FF2B5EF4-FFF2-40B4-BE49-F238E27FC236}">
                <a16:creationId xmlns:a16="http://schemas.microsoft.com/office/drawing/2014/main" id="{ECE0D23C-680A-457C-9C6F-3D7D06CB063E}"/>
              </a:ext>
            </a:extLst>
          </p:cNvPr>
          <p:cNvSpPr/>
          <p:nvPr/>
        </p:nvSpPr>
        <p:spPr>
          <a:xfrm>
            <a:off x="1892074" y="6112159"/>
            <a:ext cx="8405769" cy="461665"/>
          </a:xfrm>
          <a:prstGeom prst="rect">
            <a:avLst/>
          </a:prstGeom>
        </p:spPr>
        <p:txBody>
          <a:bodyPr wrap="square">
            <a:spAutoFit/>
          </a:bodyPr>
          <a:lstStyle/>
          <a:p>
            <a:r>
              <a:rPr lang="en-US" sz="2400" dirty="0">
                <a:hlinkClick r:id="rId3"/>
              </a:rPr>
              <a:t>https://www.hudexchange.info/programs/esg/esg-requirements</a:t>
            </a:r>
            <a:r>
              <a:rPr lang="en-US" dirty="0">
                <a:hlinkClick r:id="rId3"/>
              </a:rPr>
              <a:t>/</a:t>
            </a:r>
            <a:endParaRPr lang="en-US" dirty="0"/>
          </a:p>
        </p:txBody>
      </p:sp>
    </p:spTree>
    <p:extLst>
      <p:ext uri="{BB962C8B-B14F-4D97-AF65-F5344CB8AC3E}">
        <p14:creationId xmlns:p14="http://schemas.microsoft.com/office/powerpoint/2010/main" val="21501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B66CD-D6D0-4795-8B29-EB657BE97648}"/>
              </a:ext>
            </a:extLst>
          </p:cNvPr>
          <p:cNvSpPr>
            <a:spLocks noGrp="1"/>
          </p:cNvSpPr>
          <p:nvPr>
            <p:ph type="title"/>
          </p:nvPr>
        </p:nvSpPr>
        <p:spPr>
          <a:xfrm>
            <a:off x="643467" y="1325880"/>
            <a:ext cx="3089437" cy="4206240"/>
          </a:xfrm>
        </p:spPr>
        <p:txBody>
          <a:bodyPr>
            <a:normAutofit/>
          </a:bodyPr>
          <a:lstStyle/>
          <a:p>
            <a:pPr algn="r"/>
            <a:r>
              <a:rPr lang="en-US" sz="3200">
                <a:solidFill>
                  <a:schemeClr val="tx1"/>
                </a:solidFill>
              </a:rPr>
              <a:t>Street outreach</a:t>
            </a:r>
          </a:p>
        </p:txBody>
      </p:sp>
      <p:sp>
        <p:nvSpPr>
          <p:cNvPr id="19" name="Rectangle 18">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20">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0871BD1-0438-4DFF-A0F2-6B795183B26D}"/>
              </a:ext>
            </a:extLst>
          </p:cNvPr>
          <p:cNvSpPr>
            <a:spLocks noGrp="1"/>
          </p:cNvSpPr>
          <p:nvPr>
            <p:ph idx="1"/>
          </p:nvPr>
        </p:nvSpPr>
        <p:spPr>
          <a:xfrm>
            <a:off x="4362283" y="482600"/>
            <a:ext cx="7273245" cy="5772426"/>
          </a:xfrm>
        </p:spPr>
        <p:txBody>
          <a:bodyPr anchor="ctr">
            <a:normAutofit/>
          </a:bodyPr>
          <a:lstStyle/>
          <a:p>
            <a:pPr marL="0" indent="0">
              <a:buNone/>
            </a:pPr>
            <a:r>
              <a:rPr lang="en-US" sz="2000" dirty="0"/>
              <a:t>Services related to reaching out to unsheltered homeless individuals and families, connecting them with emergency shelter, housing, or critical services, and providing them with urgent, non-facility-based care. </a:t>
            </a:r>
          </a:p>
          <a:p>
            <a:r>
              <a:rPr lang="en-US" sz="2000" b="1" dirty="0"/>
              <a:t>Eligible costs: </a:t>
            </a:r>
            <a:r>
              <a:rPr lang="en-US" sz="2000" dirty="0"/>
              <a:t>engagement, case management, emergency health and mental health services, transportation, and services for special populations. See 24 CFR 576.101. </a:t>
            </a:r>
          </a:p>
          <a:p>
            <a:r>
              <a:rPr lang="en-US" sz="2000" b="1" dirty="0"/>
              <a:t>Eligible program participants: </a:t>
            </a:r>
            <a:r>
              <a:rPr lang="en-US" sz="2000" dirty="0"/>
              <a:t>Individuals and families who qualify as homeless under paragraph (1) (</a:t>
            </a:r>
            <a:r>
              <a:rPr lang="en-US" sz="2000" dirty="0" err="1"/>
              <a:t>i</a:t>
            </a:r>
            <a:r>
              <a:rPr lang="en-US" sz="2000" dirty="0"/>
              <a:t>) of the “homeless” definition under 24 CFR 576.2. </a:t>
            </a:r>
          </a:p>
          <a:p>
            <a:endParaRPr lang="en-US" sz="2000" dirty="0"/>
          </a:p>
          <a:p>
            <a:pPr marL="0" indent="0">
              <a:buNone/>
            </a:pPr>
            <a:r>
              <a:rPr lang="en-US" sz="2000" dirty="0"/>
              <a:t>Note: The total amount of the recipient’s fiscal year grant that may be used for street outreach and emergency shelter activities cannot exceed the greater of: 1) 60% of the fiscal year grant; or 2) the amount of FY 2010 grant funds committed for homeless assistance activities. </a:t>
            </a:r>
          </a:p>
        </p:txBody>
      </p:sp>
      <p:sp>
        <p:nvSpPr>
          <p:cNvPr id="23" name="Rectangle 22">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9981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57EBAB-C739-4A74-A1AC-273277EF4F7D}"/>
              </a:ext>
            </a:extLst>
          </p:cNvPr>
          <p:cNvSpPr>
            <a:spLocks noGrp="1"/>
          </p:cNvSpPr>
          <p:nvPr>
            <p:ph type="title"/>
          </p:nvPr>
        </p:nvSpPr>
        <p:spPr>
          <a:xfrm>
            <a:off x="643467" y="1325880"/>
            <a:ext cx="3089437" cy="4206240"/>
          </a:xfrm>
        </p:spPr>
        <p:txBody>
          <a:bodyPr>
            <a:normAutofit/>
          </a:bodyPr>
          <a:lstStyle/>
          <a:p>
            <a:pPr algn="r"/>
            <a:r>
              <a:rPr lang="en-US" sz="3200" dirty="0">
                <a:solidFill>
                  <a:schemeClr val="tx1"/>
                </a:solidFill>
              </a:rPr>
              <a:t>Emergency shelter</a:t>
            </a:r>
          </a:p>
        </p:txBody>
      </p:sp>
      <p:sp>
        <p:nvSpPr>
          <p:cNvPr id="19" name="Rectangle 18">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20">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C676011-D727-4452-B4A3-7370CD30E60A}"/>
              </a:ext>
            </a:extLst>
          </p:cNvPr>
          <p:cNvSpPr>
            <a:spLocks noGrp="1"/>
          </p:cNvSpPr>
          <p:nvPr>
            <p:ph idx="1"/>
          </p:nvPr>
        </p:nvSpPr>
        <p:spPr>
          <a:xfrm>
            <a:off x="4350941" y="482601"/>
            <a:ext cx="7550053" cy="5997712"/>
          </a:xfrm>
        </p:spPr>
        <p:txBody>
          <a:bodyPr anchor="ctr">
            <a:normAutofit fontScale="85000" lnSpcReduction="20000"/>
          </a:bodyPr>
          <a:lstStyle/>
          <a:p>
            <a:pPr marL="0" indent="0">
              <a:buNone/>
            </a:pPr>
            <a:endParaRPr lang="en-US" sz="1100" dirty="0"/>
          </a:p>
          <a:p>
            <a:pPr marL="0" indent="0">
              <a:buNone/>
            </a:pPr>
            <a:r>
              <a:rPr lang="en-US" sz="2400" dirty="0">
                <a:cs typeface="Calibri" panose="020F0502020204030204" pitchFamily="34" charset="0"/>
              </a:rPr>
              <a:t>Eligible costs: </a:t>
            </a:r>
          </a:p>
          <a:p>
            <a:r>
              <a:rPr lang="en-US" sz="2400" b="1" dirty="0">
                <a:cs typeface="Calibri" panose="020F0502020204030204" pitchFamily="34" charset="0"/>
              </a:rPr>
              <a:t>Essential Services</a:t>
            </a:r>
            <a:r>
              <a:rPr lang="en-US" sz="2400" dirty="0">
                <a:cs typeface="Calibri" panose="020F0502020204030204" pitchFamily="34" charset="0"/>
              </a:rPr>
              <a:t>, including case management, child care, education services, employment assistance and job training, outpatient health services, legal services, life skills training, mental health services, substance abuse treatment services, transportation, and services for special populations. </a:t>
            </a:r>
          </a:p>
          <a:p>
            <a:r>
              <a:rPr lang="en-US" sz="2400" b="1" dirty="0">
                <a:cs typeface="Calibri" panose="020F0502020204030204" pitchFamily="34" charset="0"/>
              </a:rPr>
              <a:t>Shelter Operations</a:t>
            </a:r>
            <a:r>
              <a:rPr lang="en-US" sz="2400" dirty="0">
                <a:cs typeface="Calibri" panose="020F0502020204030204" pitchFamily="34" charset="0"/>
              </a:rPr>
              <a:t>, including maintenance, rent, repair, security, fuel, equipment, insurance, utilities, food, furnishings, and supplies necessary for the operation of the emergency shelter. May include a hotel or motel voucher where no appropriate emergency shelter is available for a homeless family or individual. </a:t>
            </a:r>
          </a:p>
          <a:p>
            <a:endParaRPr lang="en-US" sz="2400" dirty="0">
              <a:cs typeface="Calibri" panose="020F0502020204030204" pitchFamily="34" charset="0"/>
            </a:endParaRPr>
          </a:p>
          <a:p>
            <a:pPr marL="0" indent="0">
              <a:buNone/>
            </a:pPr>
            <a:r>
              <a:rPr lang="en-US" sz="2400" dirty="0">
                <a:cs typeface="Calibri" panose="020F0502020204030204" pitchFamily="34" charset="0"/>
              </a:rPr>
              <a:t>Note: Property acquisition and new construction are not eligible ESG activities. The total amount of the recipient’s fiscal year grant that may be used for street outreach and emergency shelter activities cannot exceed the greater of: 1) 60% of the fiscal year grant; or 2) the amount of FY 2010 grant funds committed for homeless assistance activities. </a:t>
            </a:r>
          </a:p>
          <a:p>
            <a:r>
              <a:rPr lang="en-US" sz="2400" dirty="0">
                <a:cs typeface="Calibri" panose="020F0502020204030204" pitchFamily="34" charset="0"/>
              </a:rPr>
              <a:t>• Eligible program participants: Individuals and families meeting the criteria of the “homeless” definition under 24 CFR 576.2. </a:t>
            </a:r>
          </a:p>
          <a:p>
            <a:endParaRPr lang="en-US" sz="1100" dirty="0"/>
          </a:p>
          <a:p>
            <a:endParaRPr lang="en-US" sz="1100" dirty="0"/>
          </a:p>
          <a:p>
            <a:endParaRPr lang="en-US" sz="1100" dirty="0"/>
          </a:p>
        </p:txBody>
      </p:sp>
      <p:sp>
        <p:nvSpPr>
          <p:cNvPr id="23" name="Rectangle 22">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8056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3A58A0-4516-4F6A-B745-A1EDD6430B74}"/>
              </a:ext>
            </a:extLst>
          </p:cNvPr>
          <p:cNvSpPr>
            <a:spLocks noGrp="1"/>
          </p:cNvSpPr>
          <p:nvPr>
            <p:ph type="title"/>
          </p:nvPr>
        </p:nvSpPr>
        <p:spPr>
          <a:xfrm>
            <a:off x="643467" y="1325880"/>
            <a:ext cx="3089437" cy="4206240"/>
          </a:xfrm>
        </p:spPr>
        <p:txBody>
          <a:bodyPr>
            <a:normAutofit/>
          </a:bodyPr>
          <a:lstStyle/>
          <a:p>
            <a:pPr algn="r"/>
            <a:r>
              <a:rPr lang="en-US" sz="3000" dirty="0">
                <a:solidFill>
                  <a:schemeClr val="tx1"/>
                </a:solidFill>
              </a:rPr>
              <a:t>Homelessness Prevention </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E1EA9E-A109-4A1D-B6D8-FDC5ED84815F}"/>
              </a:ext>
            </a:extLst>
          </p:cNvPr>
          <p:cNvSpPr>
            <a:spLocks noGrp="1"/>
          </p:cNvSpPr>
          <p:nvPr>
            <p:ph idx="1"/>
          </p:nvPr>
        </p:nvSpPr>
        <p:spPr>
          <a:xfrm>
            <a:off x="4386967" y="966304"/>
            <a:ext cx="6605331" cy="5892493"/>
          </a:xfrm>
        </p:spPr>
        <p:txBody>
          <a:bodyPr anchor="ctr">
            <a:normAutofit fontScale="92500" lnSpcReduction="10000"/>
          </a:bodyPr>
          <a:lstStyle/>
          <a:p>
            <a:pPr marL="0" indent="0">
              <a:buNone/>
            </a:pPr>
            <a:r>
              <a:rPr lang="en-US" sz="2000" dirty="0"/>
              <a:t>Housing relocation and stabilization services, and short-and/or medium-term rental assistance as necessary to prevent individual or family homelessness. Costs are eligible to the extent necessary to help the participant regain housing stability in their current housing or move into other permanent housing and achieve stability. </a:t>
            </a:r>
          </a:p>
          <a:p>
            <a:pPr marL="0" indent="0">
              <a:buNone/>
            </a:pPr>
            <a:r>
              <a:rPr lang="en-US" sz="2000" dirty="0"/>
              <a:t>Eligible costs: </a:t>
            </a:r>
            <a:r>
              <a:rPr lang="en-US" sz="2000" b="1" dirty="0"/>
              <a:t>Rental Assistance: </a:t>
            </a:r>
            <a:r>
              <a:rPr lang="en-US" sz="2000" dirty="0"/>
              <a:t>rental assistance and rental arrears </a:t>
            </a:r>
          </a:p>
          <a:p>
            <a:r>
              <a:rPr lang="en-US" sz="2000" b="1" dirty="0"/>
              <a:t>Financial assistance: </a:t>
            </a:r>
            <a:r>
              <a:rPr lang="en-US" sz="2000" dirty="0"/>
              <a:t>rental application fees, security and utility deposits, utility payments, last month’s rent, moving costs </a:t>
            </a:r>
          </a:p>
          <a:p>
            <a:r>
              <a:rPr lang="en-US" sz="2000" b="1" dirty="0"/>
              <a:t>Services: </a:t>
            </a:r>
            <a:r>
              <a:rPr lang="en-US" sz="2000" dirty="0"/>
              <a:t>housing search and placement, housing stability case management, landlord-tenant mediation, tenant legal services, credit repair </a:t>
            </a:r>
          </a:p>
          <a:p>
            <a:pPr marL="0" indent="0">
              <a:buNone/>
            </a:pPr>
            <a:r>
              <a:rPr lang="en-US" sz="2000" b="1" dirty="0"/>
              <a:t>Eligible program participants: </a:t>
            </a:r>
            <a:r>
              <a:rPr lang="en-US" sz="2000" dirty="0"/>
              <a:t>Individuals and families who meet the criteria under the “at risk of homelessness” definition, or who meet the criteria in paragraph (2), (3), or (4) of the “homeless” definition in 24 CFR 576.2 and have an annual income below 30 percent of median family income for the area, as determined by HUD. </a:t>
            </a:r>
          </a:p>
          <a:p>
            <a:endParaRPr lang="en-US" sz="1700" dirty="0"/>
          </a:p>
          <a:p>
            <a:endParaRPr lang="en-US" sz="1700" dirty="0"/>
          </a:p>
          <a:p>
            <a:pPr marL="0" indent="0">
              <a:buNone/>
            </a:pPr>
            <a:endParaRPr lang="en-US" sz="1700" dirty="0"/>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034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9BA69F-2402-4D9B-A1AF-2896D794FF03}"/>
              </a:ext>
            </a:extLst>
          </p:cNvPr>
          <p:cNvSpPr>
            <a:spLocks noGrp="1"/>
          </p:cNvSpPr>
          <p:nvPr>
            <p:ph type="title"/>
          </p:nvPr>
        </p:nvSpPr>
        <p:spPr>
          <a:xfrm>
            <a:off x="643467" y="1325880"/>
            <a:ext cx="3089437" cy="4206240"/>
          </a:xfrm>
        </p:spPr>
        <p:txBody>
          <a:bodyPr>
            <a:normAutofit/>
          </a:bodyPr>
          <a:lstStyle/>
          <a:p>
            <a:pPr algn="r"/>
            <a:r>
              <a:rPr lang="en-US" sz="3200" dirty="0">
                <a:solidFill>
                  <a:schemeClr val="tx1"/>
                </a:solidFill>
              </a:rPr>
              <a:t>Rapid </a:t>
            </a:r>
            <a:br>
              <a:rPr lang="en-US" sz="3200" dirty="0">
                <a:solidFill>
                  <a:schemeClr val="tx1"/>
                </a:solidFill>
              </a:rPr>
            </a:br>
            <a:r>
              <a:rPr lang="en-US" sz="3200" dirty="0">
                <a:solidFill>
                  <a:schemeClr val="tx1"/>
                </a:solidFill>
              </a:rPr>
              <a:t>re-housing</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83E7074-5E8A-4F46-AAF1-0C20EC48FAF2}"/>
              </a:ext>
            </a:extLst>
          </p:cNvPr>
          <p:cNvSpPr>
            <a:spLocks noGrp="1"/>
          </p:cNvSpPr>
          <p:nvPr>
            <p:ph idx="1"/>
          </p:nvPr>
        </p:nvSpPr>
        <p:spPr>
          <a:xfrm>
            <a:off x="4386967" y="724207"/>
            <a:ext cx="7266992" cy="5892493"/>
          </a:xfrm>
        </p:spPr>
        <p:txBody>
          <a:bodyPr anchor="ctr">
            <a:normAutofit/>
          </a:bodyPr>
          <a:lstStyle/>
          <a:p>
            <a:pPr marL="0" indent="0">
              <a:buNone/>
            </a:pPr>
            <a:r>
              <a:rPr lang="en-US" sz="2000" dirty="0"/>
              <a:t>Housing relocation and stabilization services and/or short-and/or medium-term rental assistance as necessary to help homeless individuals or families (living in shelters or in places not meant for human habitation) move as quickly as possible Into permanent housing and achieve stability. </a:t>
            </a:r>
          </a:p>
          <a:p>
            <a:pPr marL="0" indent="0">
              <a:buNone/>
            </a:pPr>
            <a:r>
              <a:rPr lang="en-US" sz="2000" dirty="0"/>
              <a:t>Eligible costs: </a:t>
            </a:r>
          </a:p>
          <a:p>
            <a:r>
              <a:rPr lang="en-US" sz="2000" b="1" dirty="0"/>
              <a:t>Rental Assistance: </a:t>
            </a:r>
            <a:r>
              <a:rPr lang="en-US" sz="2000" dirty="0"/>
              <a:t>rental assistance and rental arrears </a:t>
            </a:r>
          </a:p>
          <a:p>
            <a:r>
              <a:rPr lang="en-US" sz="2000" b="1" dirty="0"/>
              <a:t>Financial Assistance: </a:t>
            </a:r>
            <a:r>
              <a:rPr lang="en-US" sz="2000" dirty="0"/>
              <a:t>rental application fees, security and utility deposits, utility payments, last month’s rent, moving costs </a:t>
            </a:r>
          </a:p>
          <a:p>
            <a:r>
              <a:rPr lang="en-US" sz="2000" b="1" dirty="0"/>
              <a:t>Services: </a:t>
            </a:r>
            <a:r>
              <a:rPr lang="en-US" sz="2000" dirty="0"/>
              <a:t>housing search and placement, housing stability case management, landlord-tenant mediation, tenant legal services, credit repair </a:t>
            </a:r>
          </a:p>
          <a:p>
            <a:pPr marL="0" indent="0">
              <a:buNone/>
            </a:pPr>
            <a:r>
              <a:rPr lang="en-US" sz="2000" dirty="0"/>
              <a:t>Eligible program participants: Individuals and families who meet the criteria under paragraph (1) of the “homeless” definition in 24 CFR 576.2 or who meet the criteria under paragraph (4) of the “homeless” definition and live in an emergency shelter or other place described in paragraph (1) of the “homeless” definition. </a:t>
            </a:r>
          </a:p>
          <a:p>
            <a:pPr marL="0" indent="0">
              <a:buNone/>
            </a:pPr>
            <a:endParaRPr lang="en-US" sz="1500" dirty="0"/>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2650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otalTime>20</TotalTime>
  <Words>2207</Words>
  <Application>Microsoft Office PowerPoint</Application>
  <PresentationFormat>Widescreen</PresentationFormat>
  <Paragraphs>140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Corbel</vt:lpstr>
      <vt:lpstr>Wingdings</vt:lpstr>
      <vt:lpstr>Banded</vt:lpstr>
      <vt:lpstr>Lowcountry coc  ESG workshop</vt:lpstr>
      <vt:lpstr>agenda</vt:lpstr>
      <vt:lpstr>What is the ESG program?</vt:lpstr>
      <vt:lpstr>RFA Overview</vt:lpstr>
      <vt:lpstr>What are the ESG Program Types ?</vt:lpstr>
      <vt:lpstr>Street outreach</vt:lpstr>
      <vt:lpstr>Emergency shelter</vt:lpstr>
      <vt:lpstr>Homelessness Prevention </vt:lpstr>
      <vt:lpstr>Rapid  re-housing</vt:lpstr>
      <vt:lpstr>Data Collection: HMIS</vt:lpstr>
      <vt:lpstr>Endorsement requirements</vt:lpstr>
      <vt:lpstr>Conditions where a letter may not be given</vt:lpstr>
      <vt:lpstr>Additional Participation requirements for endorsement</vt:lpstr>
      <vt:lpstr>Participate in Coordinated Entry</vt:lpstr>
      <vt:lpstr>Use of assessment tool </vt:lpstr>
      <vt:lpstr>Participation in case conferencing or other CoC agreed coordination</vt:lpstr>
      <vt:lpstr>Accept referrals from CES process to fill project vacancies or openings</vt:lpstr>
      <vt:lpstr>Enter all information into HMIS</vt:lpstr>
      <vt:lpstr>Participate in the Point in Time count</vt:lpstr>
      <vt:lpstr>CoC General Membership</vt:lpstr>
      <vt:lpstr>Governing Council</vt:lpstr>
      <vt:lpstr>HMIS</vt:lpstr>
      <vt:lpstr>HMIS participation </vt:lpstr>
      <vt:lpstr>HMIS training</vt:lpstr>
      <vt:lpstr>Data quality review</vt:lpstr>
      <vt:lpstr>Additional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Lowcountry coc ESG workshop</dc:title>
  <dc:creator>Heather Carver</dc:creator>
  <cp:lastModifiedBy>Heather Carver</cp:lastModifiedBy>
  <cp:revision>3</cp:revision>
  <dcterms:created xsi:type="dcterms:W3CDTF">2020-06-17T15:08:39Z</dcterms:created>
  <dcterms:modified xsi:type="dcterms:W3CDTF">2022-03-25T16:17:17Z</dcterms:modified>
</cp:coreProperties>
</file>