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notesMasterIdLst>
    <p:notesMasterId r:id="rId27"/>
  </p:notesMasterIdLst>
  <p:sldIdLst>
    <p:sldId id="285" r:id="rId2"/>
    <p:sldId id="284" r:id="rId3"/>
    <p:sldId id="281" r:id="rId4"/>
    <p:sldId id="286" r:id="rId5"/>
    <p:sldId id="288" r:id="rId6"/>
    <p:sldId id="287" r:id="rId7"/>
    <p:sldId id="289" r:id="rId8"/>
    <p:sldId id="290" r:id="rId9"/>
    <p:sldId id="291" r:id="rId10"/>
    <p:sldId id="292" r:id="rId11"/>
    <p:sldId id="309" r:id="rId12"/>
    <p:sldId id="303" r:id="rId13"/>
    <p:sldId id="265" r:id="rId14"/>
    <p:sldId id="296" r:id="rId15"/>
    <p:sldId id="297" r:id="rId16"/>
    <p:sldId id="298" r:id="rId17"/>
    <p:sldId id="299" r:id="rId18"/>
    <p:sldId id="300" r:id="rId19"/>
    <p:sldId id="273" r:id="rId20"/>
    <p:sldId id="301" r:id="rId21"/>
    <p:sldId id="304" r:id="rId22"/>
    <p:sldId id="305" r:id="rId23"/>
    <p:sldId id="306" r:id="rId24"/>
    <p:sldId id="307" r:id="rId25"/>
    <p:sldId id="308" r:id="rId26"/>
  </p:sldIdLst>
  <p:sldSz cx="18288000" cy="10287000"/>
  <p:notesSz cx="6858000" cy="9144000"/>
  <p:embeddedFontLst>
    <p:embeddedFont>
      <p:font typeface="Open Sans" panose="020B0606030504020204" pitchFamily="34" charset="0"/>
      <p:regular r:id="rId28"/>
      <p:bold r:id="rId29"/>
      <p:italic r:id="rId30"/>
      <p:boldItalic r:id="rId31"/>
    </p:embeddedFont>
    <p:embeddedFont>
      <p:font typeface="Open Sans Bold" panose="020B0806030504020204" charset="0"/>
      <p:regular r:id="rId32"/>
    </p:embeddedFont>
    <p:embeddedFont>
      <p:font typeface="Open Sans Extra Bold" panose="020B0604020202020204" charset="0"/>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0" autoAdjust="0"/>
    <p:restoredTop sz="85546" autoAdjust="0"/>
  </p:normalViewPr>
  <p:slideViewPr>
    <p:cSldViewPr>
      <p:cViewPr varScale="1">
        <p:scale>
          <a:sx n="65" d="100"/>
          <a:sy n="65" d="100"/>
        </p:scale>
        <p:origin x="6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073638-0DD7-4A19-9697-ED4EEE8007B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5A490FFB-798E-492D-896A-77610190EF06}">
      <dgm:prSet phldrT="[Text]"/>
      <dgm:spPr/>
      <dgm:t>
        <a:bodyPr/>
        <a:lstStyle/>
        <a:p>
          <a:r>
            <a:rPr lang="en-US" dirty="0"/>
            <a:t>Who?</a:t>
          </a:r>
        </a:p>
      </dgm:t>
    </dgm:pt>
    <dgm:pt modelId="{493E60B5-9908-4914-9484-ACA9A0D42468}" type="parTrans" cxnId="{70039FA5-D68C-4CA2-B510-FB8262D6CCFF}">
      <dgm:prSet/>
      <dgm:spPr/>
      <dgm:t>
        <a:bodyPr/>
        <a:lstStyle/>
        <a:p>
          <a:endParaRPr lang="en-US"/>
        </a:p>
      </dgm:t>
    </dgm:pt>
    <dgm:pt modelId="{1C8AF026-3DDD-4418-9F3B-D77E5674D906}" type="sibTrans" cxnId="{70039FA5-D68C-4CA2-B510-FB8262D6CCFF}">
      <dgm:prSet/>
      <dgm:spPr/>
      <dgm:t>
        <a:bodyPr/>
        <a:lstStyle/>
        <a:p>
          <a:endParaRPr lang="en-US"/>
        </a:p>
      </dgm:t>
    </dgm:pt>
    <dgm:pt modelId="{02131E07-F1E7-49BD-899F-FAF0D13E323C}">
      <dgm:prSet phldrT="[Text]"/>
      <dgm:spPr/>
      <dgm:t>
        <a:bodyPr/>
        <a:lstStyle/>
        <a:p>
          <a:r>
            <a:rPr lang="en-US" dirty="0"/>
            <a:t>What?</a:t>
          </a:r>
        </a:p>
      </dgm:t>
    </dgm:pt>
    <dgm:pt modelId="{A40B5C60-5C0F-4A8A-9240-0B23416997C2}" type="parTrans" cxnId="{6654E73C-D3E4-421C-BA49-F1998C4A0901}">
      <dgm:prSet/>
      <dgm:spPr/>
      <dgm:t>
        <a:bodyPr/>
        <a:lstStyle/>
        <a:p>
          <a:endParaRPr lang="en-US"/>
        </a:p>
      </dgm:t>
    </dgm:pt>
    <dgm:pt modelId="{9E534239-D4F3-47C7-A788-E96742D36BE6}" type="sibTrans" cxnId="{6654E73C-D3E4-421C-BA49-F1998C4A0901}">
      <dgm:prSet/>
      <dgm:spPr/>
      <dgm:t>
        <a:bodyPr/>
        <a:lstStyle/>
        <a:p>
          <a:endParaRPr lang="en-US"/>
        </a:p>
      </dgm:t>
    </dgm:pt>
    <dgm:pt modelId="{BCBC6D72-683B-4CA7-80AD-177FFD279ABB}">
      <dgm:prSet phldrT="[Text]"/>
      <dgm:spPr/>
      <dgm:t>
        <a:bodyPr/>
        <a:lstStyle/>
        <a:p>
          <a:r>
            <a:rPr lang="en-US" dirty="0"/>
            <a:t>When?</a:t>
          </a:r>
        </a:p>
      </dgm:t>
    </dgm:pt>
    <dgm:pt modelId="{EE4D1992-D0DF-416F-8726-B82F4CB9E895}" type="parTrans" cxnId="{63FCA368-8F88-43EE-BFCD-899F9C6ACB4E}">
      <dgm:prSet/>
      <dgm:spPr/>
      <dgm:t>
        <a:bodyPr/>
        <a:lstStyle/>
        <a:p>
          <a:endParaRPr lang="en-US"/>
        </a:p>
      </dgm:t>
    </dgm:pt>
    <dgm:pt modelId="{146466C4-BF76-45CD-B6AA-38EC516D3C09}" type="sibTrans" cxnId="{63FCA368-8F88-43EE-BFCD-899F9C6ACB4E}">
      <dgm:prSet/>
      <dgm:spPr/>
      <dgm:t>
        <a:bodyPr/>
        <a:lstStyle/>
        <a:p>
          <a:endParaRPr lang="en-US"/>
        </a:p>
      </dgm:t>
    </dgm:pt>
    <dgm:pt modelId="{C893D061-92A6-495E-83B2-6624C0176D90}">
      <dgm:prSet phldrT="[Text]"/>
      <dgm:spPr/>
      <dgm:t>
        <a:bodyPr/>
        <a:lstStyle/>
        <a:p>
          <a:r>
            <a:rPr lang="en-US" dirty="0"/>
            <a:t>Where?</a:t>
          </a:r>
        </a:p>
      </dgm:t>
    </dgm:pt>
    <dgm:pt modelId="{0FBA127D-637B-4351-8244-A46CC5977568}" type="parTrans" cxnId="{18647656-69B2-4D7D-AFD6-15ECBCE04D5A}">
      <dgm:prSet/>
      <dgm:spPr/>
      <dgm:t>
        <a:bodyPr/>
        <a:lstStyle/>
        <a:p>
          <a:endParaRPr lang="en-US"/>
        </a:p>
      </dgm:t>
    </dgm:pt>
    <dgm:pt modelId="{29217CAA-7138-47EC-9A3D-3169CC160486}" type="sibTrans" cxnId="{18647656-69B2-4D7D-AFD6-15ECBCE04D5A}">
      <dgm:prSet/>
      <dgm:spPr/>
      <dgm:t>
        <a:bodyPr/>
        <a:lstStyle/>
        <a:p>
          <a:endParaRPr lang="en-US"/>
        </a:p>
      </dgm:t>
    </dgm:pt>
    <dgm:pt modelId="{B4E04614-9782-4FD9-803B-5B4C02E850D9}">
      <dgm:prSet phldrT="[Text]"/>
      <dgm:spPr/>
      <dgm:t>
        <a:bodyPr/>
        <a:lstStyle/>
        <a:p>
          <a:r>
            <a:rPr lang="en-US" dirty="0"/>
            <a:t>Why?</a:t>
          </a:r>
        </a:p>
      </dgm:t>
    </dgm:pt>
    <dgm:pt modelId="{019E1275-8B44-40B7-89DD-8DF14FE857A8}" type="parTrans" cxnId="{E2935589-C989-4AEA-BE1C-50E3B40065BC}">
      <dgm:prSet/>
      <dgm:spPr/>
      <dgm:t>
        <a:bodyPr/>
        <a:lstStyle/>
        <a:p>
          <a:endParaRPr lang="en-US"/>
        </a:p>
      </dgm:t>
    </dgm:pt>
    <dgm:pt modelId="{12BD14F1-2EC2-42DD-8CA6-FAC813CAD46E}" type="sibTrans" cxnId="{E2935589-C989-4AEA-BE1C-50E3B40065BC}">
      <dgm:prSet/>
      <dgm:spPr/>
      <dgm:t>
        <a:bodyPr/>
        <a:lstStyle/>
        <a:p>
          <a:endParaRPr lang="en-US"/>
        </a:p>
      </dgm:t>
    </dgm:pt>
    <dgm:pt modelId="{6DE33983-C310-4843-A76B-F3DFAEE02B59}" type="pres">
      <dgm:prSet presAssocID="{AA073638-0DD7-4A19-9697-ED4EEE8007BB}" presName="diagram" presStyleCnt="0">
        <dgm:presLayoutVars>
          <dgm:dir/>
          <dgm:resizeHandles val="exact"/>
        </dgm:presLayoutVars>
      </dgm:prSet>
      <dgm:spPr/>
    </dgm:pt>
    <dgm:pt modelId="{3805E40A-AD06-4928-9630-10DDF9095DD2}" type="pres">
      <dgm:prSet presAssocID="{5A490FFB-798E-492D-896A-77610190EF06}" presName="node" presStyleLbl="node1" presStyleIdx="0" presStyleCnt="5">
        <dgm:presLayoutVars>
          <dgm:bulletEnabled val="1"/>
        </dgm:presLayoutVars>
      </dgm:prSet>
      <dgm:spPr/>
    </dgm:pt>
    <dgm:pt modelId="{606A7076-6195-49FC-A8F6-2B93224C31FA}" type="pres">
      <dgm:prSet presAssocID="{1C8AF026-3DDD-4418-9F3B-D77E5674D906}" presName="sibTrans" presStyleCnt="0"/>
      <dgm:spPr/>
    </dgm:pt>
    <dgm:pt modelId="{5ACA60E0-9BE1-405C-91AB-7439BD5BF55A}" type="pres">
      <dgm:prSet presAssocID="{02131E07-F1E7-49BD-899F-FAF0D13E323C}" presName="node" presStyleLbl="node1" presStyleIdx="1" presStyleCnt="5">
        <dgm:presLayoutVars>
          <dgm:bulletEnabled val="1"/>
        </dgm:presLayoutVars>
      </dgm:prSet>
      <dgm:spPr/>
    </dgm:pt>
    <dgm:pt modelId="{ED1B638E-DF37-4D73-B7D3-EEBE7F33FFF2}" type="pres">
      <dgm:prSet presAssocID="{9E534239-D4F3-47C7-A788-E96742D36BE6}" presName="sibTrans" presStyleCnt="0"/>
      <dgm:spPr/>
    </dgm:pt>
    <dgm:pt modelId="{7E6D8370-01A5-4688-A162-B85C23F193AC}" type="pres">
      <dgm:prSet presAssocID="{BCBC6D72-683B-4CA7-80AD-177FFD279ABB}" presName="node" presStyleLbl="node1" presStyleIdx="2" presStyleCnt="5">
        <dgm:presLayoutVars>
          <dgm:bulletEnabled val="1"/>
        </dgm:presLayoutVars>
      </dgm:prSet>
      <dgm:spPr/>
    </dgm:pt>
    <dgm:pt modelId="{3ACE4F8E-5F87-4CB5-8E26-B3601355E42C}" type="pres">
      <dgm:prSet presAssocID="{146466C4-BF76-45CD-B6AA-38EC516D3C09}" presName="sibTrans" presStyleCnt="0"/>
      <dgm:spPr/>
    </dgm:pt>
    <dgm:pt modelId="{F48CAF1F-880A-4DCA-A298-974F3426DEC9}" type="pres">
      <dgm:prSet presAssocID="{C893D061-92A6-495E-83B2-6624C0176D90}" presName="node" presStyleLbl="node1" presStyleIdx="3" presStyleCnt="5">
        <dgm:presLayoutVars>
          <dgm:bulletEnabled val="1"/>
        </dgm:presLayoutVars>
      </dgm:prSet>
      <dgm:spPr/>
    </dgm:pt>
    <dgm:pt modelId="{5588809E-777C-4B1F-AC4C-5350846E2D8D}" type="pres">
      <dgm:prSet presAssocID="{29217CAA-7138-47EC-9A3D-3169CC160486}" presName="sibTrans" presStyleCnt="0"/>
      <dgm:spPr/>
    </dgm:pt>
    <dgm:pt modelId="{4F2E270B-41D2-4DA5-81AF-ADB3A88A3A99}" type="pres">
      <dgm:prSet presAssocID="{B4E04614-9782-4FD9-803B-5B4C02E850D9}" presName="node" presStyleLbl="node1" presStyleIdx="4" presStyleCnt="5">
        <dgm:presLayoutVars>
          <dgm:bulletEnabled val="1"/>
        </dgm:presLayoutVars>
      </dgm:prSet>
      <dgm:spPr/>
    </dgm:pt>
  </dgm:ptLst>
  <dgm:cxnLst>
    <dgm:cxn modelId="{6654E73C-D3E4-421C-BA49-F1998C4A0901}" srcId="{AA073638-0DD7-4A19-9697-ED4EEE8007BB}" destId="{02131E07-F1E7-49BD-899F-FAF0D13E323C}" srcOrd="1" destOrd="0" parTransId="{A40B5C60-5C0F-4A8A-9240-0B23416997C2}" sibTransId="{9E534239-D4F3-47C7-A788-E96742D36BE6}"/>
    <dgm:cxn modelId="{63FCA368-8F88-43EE-BFCD-899F9C6ACB4E}" srcId="{AA073638-0DD7-4A19-9697-ED4EEE8007BB}" destId="{BCBC6D72-683B-4CA7-80AD-177FFD279ABB}" srcOrd="2" destOrd="0" parTransId="{EE4D1992-D0DF-416F-8726-B82F4CB9E895}" sibTransId="{146466C4-BF76-45CD-B6AA-38EC516D3C09}"/>
    <dgm:cxn modelId="{18647656-69B2-4D7D-AFD6-15ECBCE04D5A}" srcId="{AA073638-0DD7-4A19-9697-ED4EEE8007BB}" destId="{C893D061-92A6-495E-83B2-6624C0176D90}" srcOrd="3" destOrd="0" parTransId="{0FBA127D-637B-4351-8244-A46CC5977568}" sibTransId="{29217CAA-7138-47EC-9A3D-3169CC160486}"/>
    <dgm:cxn modelId="{E2935589-C989-4AEA-BE1C-50E3B40065BC}" srcId="{AA073638-0DD7-4A19-9697-ED4EEE8007BB}" destId="{B4E04614-9782-4FD9-803B-5B4C02E850D9}" srcOrd="4" destOrd="0" parTransId="{019E1275-8B44-40B7-89DD-8DF14FE857A8}" sibTransId="{12BD14F1-2EC2-42DD-8CA6-FAC813CAD46E}"/>
    <dgm:cxn modelId="{DCBBE48F-B6AE-4F0D-8233-E96CBAF7B52D}" type="presOf" srcId="{5A490FFB-798E-492D-896A-77610190EF06}" destId="{3805E40A-AD06-4928-9630-10DDF9095DD2}" srcOrd="0" destOrd="0" presId="urn:microsoft.com/office/officeart/2005/8/layout/default"/>
    <dgm:cxn modelId="{70039FA5-D68C-4CA2-B510-FB8262D6CCFF}" srcId="{AA073638-0DD7-4A19-9697-ED4EEE8007BB}" destId="{5A490FFB-798E-492D-896A-77610190EF06}" srcOrd="0" destOrd="0" parTransId="{493E60B5-9908-4914-9484-ACA9A0D42468}" sibTransId="{1C8AF026-3DDD-4418-9F3B-D77E5674D906}"/>
    <dgm:cxn modelId="{A534D0C0-AFB8-4301-9756-6F97E8957F0F}" type="presOf" srcId="{02131E07-F1E7-49BD-899F-FAF0D13E323C}" destId="{5ACA60E0-9BE1-405C-91AB-7439BD5BF55A}" srcOrd="0" destOrd="0" presId="urn:microsoft.com/office/officeart/2005/8/layout/default"/>
    <dgm:cxn modelId="{478830E0-1FF0-434B-98EA-8846BB8BF951}" type="presOf" srcId="{B4E04614-9782-4FD9-803B-5B4C02E850D9}" destId="{4F2E270B-41D2-4DA5-81AF-ADB3A88A3A99}" srcOrd="0" destOrd="0" presId="urn:microsoft.com/office/officeart/2005/8/layout/default"/>
    <dgm:cxn modelId="{AFE039E0-BD34-4343-9434-39C9033A5DA0}" type="presOf" srcId="{AA073638-0DD7-4A19-9697-ED4EEE8007BB}" destId="{6DE33983-C310-4843-A76B-F3DFAEE02B59}" srcOrd="0" destOrd="0" presId="urn:microsoft.com/office/officeart/2005/8/layout/default"/>
    <dgm:cxn modelId="{520A4BEC-4C56-47B9-9E97-066B028C3F1F}" type="presOf" srcId="{C893D061-92A6-495E-83B2-6624C0176D90}" destId="{F48CAF1F-880A-4DCA-A298-974F3426DEC9}" srcOrd="0" destOrd="0" presId="urn:microsoft.com/office/officeart/2005/8/layout/default"/>
    <dgm:cxn modelId="{E582BDF9-6E4B-4F82-AFD2-6BB4D3068B0B}" type="presOf" srcId="{BCBC6D72-683B-4CA7-80AD-177FFD279ABB}" destId="{7E6D8370-01A5-4688-A162-B85C23F193AC}" srcOrd="0" destOrd="0" presId="urn:microsoft.com/office/officeart/2005/8/layout/default"/>
    <dgm:cxn modelId="{496BED7E-AA30-4844-9C66-3E60B8115D2B}" type="presParOf" srcId="{6DE33983-C310-4843-A76B-F3DFAEE02B59}" destId="{3805E40A-AD06-4928-9630-10DDF9095DD2}" srcOrd="0" destOrd="0" presId="urn:microsoft.com/office/officeart/2005/8/layout/default"/>
    <dgm:cxn modelId="{97E5E3BE-A5E6-4363-8189-E90639D41004}" type="presParOf" srcId="{6DE33983-C310-4843-A76B-F3DFAEE02B59}" destId="{606A7076-6195-49FC-A8F6-2B93224C31FA}" srcOrd="1" destOrd="0" presId="urn:microsoft.com/office/officeart/2005/8/layout/default"/>
    <dgm:cxn modelId="{696D914B-1AB3-4F09-AF57-FBACA7D1CA8A}" type="presParOf" srcId="{6DE33983-C310-4843-A76B-F3DFAEE02B59}" destId="{5ACA60E0-9BE1-405C-91AB-7439BD5BF55A}" srcOrd="2" destOrd="0" presId="urn:microsoft.com/office/officeart/2005/8/layout/default"/>
    <dgm:cxn modelId="{4DD3AE5E-7AB8-4618-AA8E-D3BEC1EEF764}" type="presParOf" srcId="{6DE33983-C310-4843-A76B-F3DFAEE02B59}" destId="{ED1B638E-DF37-4D73-B7D3-EEBE7F33FFF2}" srcOrd="3" destOrd="0" presId="urn:microsoft.com/office/officeart/2005/8/layout/default"/>
    <dgm:cxn modelId="{8E7CF695-77D0-43B0-811B-E39C9184D71F}" type="presParOf" srcId="{6DE33983-C310-4843-A76B-F3DFAEE02B59}" destId="{7E6D8370-01A5-4688-A162-B85C23F193AC}" srcOrd="4" destOrd="0" presId="urn:microsoft.com/office/officeart/2005/8/layout/default"/>
    <dgm:cxn modelId="{3F4B2790-DF7D-4796-8A9A-DC4EF3F40344}" type="presParOf" srcId="{6DE33983-C310-4843-A76B-F3DFAEE02B59}" destId="{3ACE4F8E-5F87-4CB5-8E26-B3601355E42C}" srcOrd="5" destOrd="0" presId="urn:microsoft.com/office/officeart/2005/8/layout/default"/>
    <dgm:cxn modelId="{84DAE6CA-8250-4BEF-B074-A5C6C9A1D16D}" type="presParOf" srcId="{6DE33983-C310-4843-A76B-F3DFAEE02B59}" destId="{F48CAF1F-880A-4DCA-A298-974F3426DEC9}" srcOrd="6" destOrd="0" presId="urn:microsoft.com/office/officeart/2005/8/layout/default"/>
    <dgm:cxn modelId="{75ACBF83-9241-4AEB-A8E3-DE610A017111}" type="presParOf" srcId="{6DE33983-C310-4843-A76B-F3DFAEE02B59}" destId="{5588809E-777C-4B1F-AC4C-5350846E2D8D}" srcOrd="7" destOrd="0" presId="urn:microsoft.com/office/officeart/2005/8/layout/default"/>
    <dgm:cxn modelId="{D645E3F9-E70A-4794-AB3C-0A6EFEEFB0F4}" type="presParOf" srcId="{6DE33983-C310-4843-A76B-F3DFAEE02B59}" destId="{4F2E270B-41D2-4DA5-81AF-ADB3A88A3A99}"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5E40A-AD06-4928-9630-10DDF9095DD2}">
      <dsp:nvSpPr>
        <dsp:cNvPr id="0" name=""/>
        <dsp:cNvSpPr/>
      </dsp:nvSpPr>
      <dsp:spPr>
        <a:xfrm>
          <a:off x="0" y="1021159"/>
          <a:ext cx="3548062" cy="21288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Who?</a:t>
          </a:r>
        </a:p>
      </dsp:txBody>
      <dsp:txXfrm>
        <a:off x="0" y="1021159"/>
        <a:ext cx="3548062" cy="2128837"/>
      </dsp:txXfrm>
    </dsp:sp>
    <dsp:sp modelId="{5ACA60E0-9BE1-405C-91AB-7439BD5BF55A}">
      <dsp:nvSpPr>
        <dsp:cNvPr id="0" name=""/>
        <dsp:cNvSpPr/>
      </dsp:nvSpPr>
      <dsp:spPr>
        <a:xfrm>
          <a:off x="3902868" y="1021159"/>
          <a:ext cx="3548062" cy="2128837"/>
        </a:xfrm>
        <a:prstGeom prst="rect">
          <a:avLst/>
        </a:prstGeom>
        <a:solidFill>
          <a:schemeClr val="accent4">
            <a:hueOff val="-2799437"/>
            <a:satOff val="1315"/>
            <a:lumOff val="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What?</a:t>
          </a:r>
        </a:p>
      </dsp:txBody>
      <dsp:txXfrm>
        <a:off x="3902868" y="1021159"/>
        <a:ext cx="3548062" cy="2128837"/>
      </dsp:txXfrm>
    </dsp:sp>
    <dsp:sp modelId="{7E6D8370-01A5-4688-A162-B85C23F193AC}">
      <dsp:nvSpPr>
        <dsp:cNvPr id="0" name=""/>
        <dsp:cNvSpPr/>
      </dsp:nvSpPr>
      <dsp:spPr>
        <a:xfrm>
          <a:off x="7805737" y="1021159"/>
          <a:ext cx="3548062" cy="2128837"/>
        </a:xfrm>
        <a:prstGeom prst="rect">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When?</a:t>
          </a:r>
        </a:p>
      </dsp:txBody>
      <dsp:txXfrm>
        <a:off x="7805737" y="1021159"/>
        <a:ext cx="3548062" cy="2128837"/>
      </dsp:txXfrm>
    </dsp:sp>
    <dsp:sp modelId="{F48CAF1F-880A-4DCA-A298-974F3426DEC9}">
      <dsp:nvSpPr>
        <dsp:cNvPr id="0" name=""/>
        <dsp:cNvSpPr/>
      </dsp:nvSpPr>
      <dsp:spPr>
        <a:xfrm>
          <a:off x="1951434" y="3504803"/>
          <a:ext cx="3548062" cy="2128837"/>
        </a:xfrm>
        <a:prstGeom prst="rect">
          <a:avLst/>
        </a:prstGeom>
        <a:solidFill>
          <a:schemeClr val="accent4">
            <a:hueOff val="-8398312"/>
            <a:satOff val="3945"/>
            <a:lumOff val="14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Where?</a:t>
          </a:r>
        </a:p>
      </dsp:txBody>
      <dsp:txXfrm>
        <a:off x="1951434" y="3504803"/>
        <a:ext cx="3548062" cy="2128837"/>
      </dsp:txXfrm>
    </dsp:sp>
    <dsp:sp modelId="{4F2E270B-41D2-4DA5-81AF-ADB3A88A3A99}">
      <dsp:nvSpPr>
        <dsp:cNvPr id="0" name=""/>
        <dsp:cNvSpPr/>
      </dsp:nvSpPr>
      <dsp:spPr>
        <a:xfrm>
          <a:off x="5854303" y="3504803"/>
          <a:ext cx="3548062" cy="2128837"/>
        </a:xfrm>
        <a:prstGeom prst="rect">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Why?</a:t>
          </a:r>
        </a:p>
      </dsp:txBody>
      <dsp:txXfrm>
        <a:off x="5854303" y="3504803"/>
        <a:ext cx="3548062" cy="21288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EA083-530C-4054-AC80-BBB7BE99756A}"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00C3-B72D-47A6-BA29-A88CAD4554AB}" type="slidenum">
              <a:rPr lang="en-US" smtClean="0"/>
              <a:t>‹#›</a:t>
            </a:fld>
            <a:endParaRPr lang="en-US"/>
          </a:p>
        </p:txBody>
      </p:sp>
    </p:spTree>
    <p:extLst>
      <p:ext uri="{BB962C8B-B14F-4D97-AF65-F5344CB8AC3E}">
        <p14:creationId xmlns:p14="http://schemas.microsoft.com/office/powerpoint/2010/main" val="14853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1</a:t>
            </a:fld>
            <a:endParaRPr lang="en-US"/>
          </a:p>
        </p:txBody>
      </p:sp>
    </p:spTree>
    <p:extLst>
      <p:ext uri="{BB962C8B-B14F-4D97-AF65-F5344CB8AC3E}">
        <p14:creationId xmlns:p14="http://schemas.microsoft.com/office/powerpoint/2010/main" val="616438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24</a:t>
            </a:fld>
            <a:endParaRPr lang="en-US"/>
          </a:p>
        </p:txBody>
      </p:sp>
    </p:spTree>
    <p:extLst>
      <p:ext uri="{BB962C8B-B14F-4D97-AF65-F5344CB8AC3E}">
        <p14:creationId xmlns:p14="http://schemas.microsoft.com/office/powerpoint/2010/main" val="78421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25</a:t>
            </a:fld>
            <a:endParaRPr lang="en-US"/>
          </a:p>
        </p:txBody>
      </p:sp>
    </p:spTree>
    <p:extLst>
      <p:ext uri="{BB962C8B-B14F-4D97-AF65-F5344CB8AC3E}">
        <p14:creationId xmlns:p14="http://schemas.microsoft.com/office/powerpoint/2010/main" val="384320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3</a:t>
            </a:fld>
            <a:endParaRPr lang="en-US"/>
          </a:p>
        </p:txBody>
      </p:sp>
    </p:spTree>
    <p:extLst>
      <p:ext uri="{BB962C8B-B14F-4D97-AF65-F5344CB8AC3E}">
        <p14:creationId xmlns:p14="http://schemas.microsoft.com/office/powerpoint/2010/main" val="32385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9</a:t>
            </a:fld>
            <a:endParaRPr lang="en-US"/>
          </a:p>
        </p:txBody>
      </p:sp>
    </p:spTree>
    <p:extLst>
      <p:ext uri="{BB962C8B-B14F-4D97-AF65-F5344CB8AC3E}">
        <p14:creationId xmlns:p14="http://schemas.microsoft.com/office/powerpoint/2010/main" val="307443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10</a:t>
            </a:fld>
            <a:endParaRPr lang="en-US"/>
          </a:p>
        </p:txBody>
      </p:sp>
    </p:spTree>
    <p:extLst>
      <p:ext uri="{BB962C8B-B14F-4D97-AF65-F5344CB8AC3E}">
        <p14:creationId xmlns:p14="http://schemas.microsoft.com/office/powerpoint/2010/main" val="32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11</a:t>
            </a:fld>
            <a:endParaRPr lang="en-US"/>
          </a:p>
        </p:txBody>
      </p:sp>
    </p:spTree>
    <p:extLst>
      <p:ext uri="{BB962C8B-B14F-4D97-AF65-F5344CB8AC3E}">
        <p14:creationId xmlns:p14="http://schemas.microsoft.com/office/powerpoint/2010/main" val="3848769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13</a:t>
            </a:fld>
            <a:endParaRPr lang="en-US"/>
          </a:p>
        </p:txBody>
      </p:sp>
    </p:spTree>
    <p:extLst>
      <p:ext uri="{BB962C8B-B14F-4D97-AF65-F5344CB8AC3E}">
        <p14:creationId xmlns:p14="http://schemas.microsoft.com/office/powerpoint/2010/main" val="29632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a:t>
            </a:r>
          </a:p>
          <a:p>
            <a:r>
              <a:rPr lang="en-US" dirty="0"/>
              <a:t>Phone</a:t>
            </a:r>
          </a:p>
          <a:p>
            <a:r>
              <a:rPr lang="en-US" dirty="0"/>
              <a:t>Shower</a:t>
            </a:r>
          </a:p>
          <a:p>
            <a:r>
              <a:rPr lang="en-US" dirty="0"/>
              <a:t>Clothing</a:t>
            </a:r>
          </a:p>
          <a:p>
            <a:r>
              <a:rPr lang="en-US" dirty="0"/>
              <a:t>Shelter</a:t>
            </a:r>
          </a:p>
          <a:p>
            <a:r>
              <a:rPr lang="en-US" dirty="0"/>
              <a:t>Employment</a:t>
            </a:r>
          </a:p>
        </p:txBody>
      </p:sp>
      <p:sp>
        <p:nvSpPr>
          <p:cNvPr id="4" name="Slide Number Placeholder 3"/>
          <p:cNvSpPr>
            <a:spLocks noGrp="1"/>
          </p:cNvSpPr>
          <p:nvPr>
            <p:ph type="sldNum" sz="quarter" idx="5"/>
          </p:nvPr>
        </p:nvSpPr>
        <p:spPr/>
        <p:txBody>
          <a:bodyPr/>
          <a:lstStyle/>
          <a:p>
            <a:fld id="{63C300C3-B72D-47A6-BA29-A88CAD4554AB}" type="slidenum">
              <a:rPr lang="en-US" smtClean="0"/>
              <a:t>21</a:t>
            </a:fld>
            <a:endParaRPr lang="en-US"/>
          </a:p>
        </p:txBody>
      </p:sp>
    </p:spTree>
    <p:extLst>
      <p:ext uri="{BB962C8B-B14F-4D97-AF65-F5344CB8AC3E}">
        <p14:creationId xmlns:p14="http://schemas.microsoft.com/office/powerpoint/2010/main" val="90149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22</a:t>
            </a:fld>
            <a:endParaRPr lang="en-US"/>
          </a:p>
        </p:txBody>
      </p:sp>
    </p:spTree>
    <p:extLst>
      <p:ext uri="{BB962C8B-B14F-4D97-AF65-F5344CB8AC3E}">
        <p14:creationId xmlns:p14="http://schemas.microsoft.com/office/powerpoint/2010/main" val="332484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00C3-B72D-47A6-BA29-A88CAD4554AB}" type="slidenum">
              <a:rPr lang="en-US" smtClean="0"/>
              <a:t>23</a:t>
            </a:fld>
            <a:endParaRPr lang="en-US"/>
          </a:p>
        </p:txBody>
      </p:sp>
    </p:spTree>
    <p:extLst>
      <p:ext uri="{BB962C8B-B14F-4D97-AF65-F5344CB8AC3E}">
        <p14:creationId xmlns:p14="http://schemas.microsoft.com/office/powerpoint/2010/main" val="173589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64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14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710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81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31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95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988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14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81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8268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390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832088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tm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tmp"/><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tmp"/></Relationships>
</file>

<file path=ppt/slides/_rels/slide1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tmp"/></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3.tmp"/></Relationships>
</file>

<file path=ppt/slides/_rels/slide2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jp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image" Target="../media/image3.tmp"/><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tmp"/></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6.tm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tmp"/><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https://pixabay.com/en/team-teamwork-team-spirit-together-230903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tmp"/><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DC3190EB-10F5-3AD5-DF93-D2E6C80F95FD}"/>
              </a:ext>
            </a:extLst>
          </p:cNvPr>
          <p:cNvSpPr/>
          <p:nvPr/>
        </p:nvSpPr>
        <p:spPr>
          <a:xfrm>
            <a:off x="0" y="9426130"/>
            <a:ext cx="18288000" cy="860869"/>
          </a:xfrm>
          <a:prstGeom prst="rect">
            <a:avLst/>
          </a:prstGeom>
          <a:solidFill>
            <a:srgbClr val="89E8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5">
            <a:extLst>
              <a:ext uri="{FF2B5EF4-FFF2-40B4-BE49-F238E27FC236}">
                <a16:creationId xmlns:a16="http://schemas.microsoft.com/office/drawing/2014/main" id="{91C96077-1228-87B9-F913-43A5240A2B25}"/>
              </a:ext>
            </a:extLst>
          </p:cNvPr>
          <p:cNvGrpSpPr/>
          <p:nvPr/>
        </p:nvGrpSpPr>
        <p:grpSpPr>
          <a:xfrm>
            <a:off x="376239" y="1815428"/>
            <a:ext cx="8458967" cy="7935275"/>
            <a:chOff x="76200" y="-8681"/>
            <a:chExt cx="899765" cy="812800"/>
          </a:xfrm>
        </p:grpSpPr>
        <p:sp>
          <p:nvSpPr>
            <p:cNvPr id="3" name="Freeform 6">
              <a:extLst>
                <a:ext uri="{FF2B5EF4-FFF2-40B4-BE49-F238E27FC236}">
                  <a16:creationId xmlns:a16="http://schemas.microsoft.com/office/drawing/2014/main" id="{38A81E2E-490D-C364-E163-9659CF62FF21}"/>
                </a:ext>
              </a:extLst>
            </p:cNvPr>
            <p:cNvSpPr/>
            <p:nvPr/>
          </p:nvSpPr>
          <p:spPr>
            <a:xfrm>
              <a:off x="163165" y="-868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1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BB7DC3CC-D917-3F19-3707-165404B306DF}"/>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2">
            <a:extLst>
              <a:ext uri="{FF2B5EF4-FFF2-40B4-BE49-F238E27FC236}">
                <a16:creationId xmlns:a16="http://schemas.microsoft.com/office/drawing/2014/main" id="{3EB97CB2-D2F0-9931-0F07-D99AB2C833F2}"/>
              </a:ext>
            </a:extLst>
          </p:cNvPr>
          <p:cNvSpPr/>
          <p:nvPr/>
        </p:nvSpPr>
        <p:spPr>
          <a:xfrm>
            <a:off x="9015951" y="27959"/>
            <a:ext cx="9076555" cy="9367684"/>
          </a:xfrm>
          <a:custGeom>
            <a:avLst/>
            <a:gdLst/>
            <a:ahLst/>
            <a:cxnLst/>
            <a:rect l="l" t="t" r="r" b="b"/>
            <a:pathLst>
              <a:path w="7574738" h="7886700">
                <a:moveTo>
                  <a:pt x="0" y="0"/>
                </a:moveTo>
                <a:lnTo>
                  <a:pt x="7574738" y="0"/>
                </a:lnTo>
                <a:lnTo>
                  <a:pt x="7574738" y="7886700"/>
                </a:lnTo>
                <a:lnTo>
                  <a:pt x="0" y="7886700"/>
                </a:lnTo>
                <a:lnTo>
                  <a:pt x="0" y="0"/>
                </a:lnTo>
                <a:close/>
              </a:path>
            </a:pathLst>
          </a:custGeom>
          <a:blipFill>
            <a:blip r:embed="rId3"/>
            <a:stretch>
              <a:fillRect l="-113746" b="-367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8">
            <a:extLst>
              <a:ext uri="{FF2B5EF4-FFF2-40B4-BE49-F238E27FC236}">
                <a16:creationId xmlns:a16="http://schemas.microsoft.com/office/drawing/2014/main" id="{1D0D8499-7AD9-4C83-BE6A-456F15202236}"/>
              </a:ext>
            </a:extLst>
          </p:cNvPr>
          <p:cNvSpPr txBox="1"/>
          <p:nvPr/>
        </p:nvSpPr>
        <p:spPr>
          <a:xfrm>
            <a:off x="1676400" y="3470739"/>
            <a:ext cx="6949027" cy="3949799"/>
          </a:xfrm>
          <a:prstGeom prst="rect">
            <a:avLst/>
          </a:prstGeom>
        </p:spPr>
        <p:txBody>
          <a:bodyPr wrap="square" lIns="0" tIns="0" rIns="0" bIns="0" rtlCol="0" anchor="t">
            <a:spAutoFit/>
          </a:bodyPr>
          <a:lstStyle/>
          <a:p>
            <a:pPr>
              <a:lnSpc>
                <a:spcPts val="7680"/>
              </a:lnSpc>
            </a:pPr>
            <a:r>
              <a:rPr lang="en-US" sz="7200" dirty="0">
                <a:solidFill>
                  <a:srgbClr val="000000"/>
                </a:solidFill>
                <a:latin typeface="Open Sans" panose="020B0606030504020204" pitchFamily="34" charset="0"/>
                <a:ea typeface="Open Sans" panose="020B0606030504020204" pitchFamily="34" charset="0"/>
                <a:cs typeface="Open Sans" panose="020B0606030504020204" pitchFamily="34" charset="0"/>
              </a:rPr>
              <a:t>Coordinated Entry: A Pathway to Assistance</a:t>
            </a:r>
          </a:p>
        </p:txBody>
      </p:sp>
      <p:sp>
        <p:nvSpPr>
          <p:cNvPr id="7" name="Freeform 5">
            <a:extLst>
              <a:ext uri="{FF2B5EF4-FFF2-40B4-BE49-F238E27FC236}">
                <a16:creationId xmlns:a16="http://schemas.microsoft.com/office/drawing/2014/main" id="{AA7F0093-8277-D6E4-5BCA-076736812FEF}"/>
              </a:ext>
            </a:extLst>
          </p:cNvPr>
          <p:cNvSpPr/>
          <p:nvPr/>
        </p:nvSpPr>
        <p:spPr>
          <a:xfrm>
            <a:off x="2271144" y="6902741"/>
            <a:ext cx="5334000" cy="2847962"/>
          </a:xfrm>
          <a:custGeom>
            <a:avLst/>
            <a:gdLst/>
            <a:ahLst/>
            <a:cxnLst/>
            <a:rect l="l" t="t" r="r" b="b"/>
            <a:pathLst>
              <a:path w="8604134" h="4780074">
                <a:moveTo>
                  <a:pt x="0" y="0"/>
                </a:moveTo>
                <a:lnTo>
                  <a:pt x="8604133" y="0"/>
                </a:lnTo>
                <a:lnTo>
                  <a:pt x="8604133" y="4780074"/>
                </a:lnTo>
                <a:lnTo>
                  <a:pt x="0" y="4780074"/>
                </a:lnTo>
                <a:lnTo>
                  <a:pt x="0" y="0"/>
                </a:lnTo>
                <a:close/>
              </a:path>
            </a:pathLst>
          </a:custGeom>
          <a:blipFill>
            <a:blip r:embed="rId4"/>
            <a:stretch>
              <a:fillRect/>
            </a:stretch>
          </a:blipFill>
        </p:spPr>
        <p:txBody>
          <a:bodyPr/>
          <a:lstStyle/>
          <a:p>
            <a:endParaRPr lang="en-US"/>
          </a:p>
        </p:txBody>
      </p:sp>
      <p:pic>
        <p:nvPicPr>
          <p:cNvPr id="9" name="Picture 8">
            <a:extLst>
              <a:ext uri="{FF2B5EF4-FFF2-40B4-BE49-F238E27FC236}">
                <a16:creationId xmlns:a16="http://schemas.microsoft.com/office/drawing/2014/main" id="{85A74359-10A6-81D4-F6C0-D5A07CE6E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6" y="1314411"/>
            <a:ext cx="18288000" cy="440042"/>
          </a:xfrm>
          <a:prstGeom prst="rect">
            <a:avLst/>
          </a:prstGeom>
        </p:spPr>
      </p:pic>
      <p:pic>
        <p:nvPicPr>
          <p:cNvPr id="10" name="Picture 9" descr="Logo, company name&#10;&#10;Description automatically generated">
            <a:extLst>
              <a:ext uri="{FF2B5EF4-FFF2-40B4-BE49-F238E27FC236}">
                <a16:creationId xmlns:a16="http://schemas.microsoft.com/office/drawing/2014/main" id="{F86FAB3C-D67A-3B24-C16E-64C69DDBAF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2952524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94" y="1356725"/>
            <a:ext cx="18152806" cy="437662"/>
          </a:xfrm>
          <a:prstGeom prst="rect">
            <a:avLst/>
          </a:prstGeom>
        </p:spPr>
      </p:pic>
      <p:pic>
        <p:nvPicPr>
          <p:cNvPr id="5" name="Picture 4" descr="Logo, company name&#10;&#10;Description automatically generated">
            <a:extLst>
              <a:ext uri="{FF2B5EF4-FFF2-40B4-BE49-F238E27FC236}">
                <a16:creationId xmlns:a16="http://schemas.microsoft.com/office/drawing/2014/main" id="{61A7BA7F-7F81-AB1F-D5D0-1299686E7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pic>
        <p:nvPicPr>
          <p:cNvPr id="6" name="Picture 5" descr="A diagram of a diagram&#10;&#10;Description automatically generated with medium confidence">
            <a:extLst>
              <a:ext uri="{FF2B5EF4-FFF2-40B4-BE49-F238E27FC236}">
                <a16:creationId xmlns:a16="http://schemas.microsoft.com/office/drawing/2014/main" id="{7F32C79B-C2AC-8B1D-A8C6-1C3979837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6331" y="1928331"/>
            <a:ext cx="11235338" cy="8077200"/>
          </a:xfrm>
          <a:prstGeom prst="rect">
            <a:avLst/>
          </a:prstGeom>
        </p:spPr>
      </p:pic>
    </p:spTree>
    <p:extLst>
      <p:ext uri="{BB962C8B-B14F-4D97-AF65-F5344CB8AC3E}">
        <p14:creationId xmlns:p14="http://schemas.microsoft.com/office/powerpoint/2010/main" val="947937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94" y="1356725"/>
            <a:ext cx="18152806" cy="437662"/>
          </a:xfrm>
          <a:prstGeom prst="rect">
            <a:avLst/>
          </a:prstGeom>
        </p:spPr>
      </p:pic>
      <p:sp>
        <p:nvSpPr>
          <p:cNvPr id="3" name="TextBox 3">
            <a:extLst>
              <a:ext uri="{FF2B5EF4-FFF2-40B4-BE49-F238E27FC236}">
                <a16:creationId xmlns:a16="http://schemas.microsoft.com/office/drawing/2014/main" id="{E00B05DC-1C1F-3CDB-1B7C-2AFCC7B9DA9D}"/>
              </a:ext>
            </a:extLst>
          </p:cNvPr>
          <p:cNvSpPr txBox="1"/>
          <p:nvPr/>
        </p:nvSpPr>
        <p:spPr>
          <a:xfrm>
            <a:off x="152400" y="1790700"/>
            <a:ext cx="10148094" cy="9299597"/>
          </a:xfrm>
          <a:prstGeom prst="rect">
            <a:avLst/>
          </a:prstGeom>
        </p:spPr>
        <p:txBody>
          <a:bodyPr lIns="0" tIns="0" rIns="0" bIns="0" rtlCol="0" anchor="t">
            <a:spAutoFit/>
          </a:bodyPr>
          <a:lstStyle/>
          <a:p>
            <a:pPr algn="ctr">
              <a:lnSpc>
                <a:spcPts val="7279"/>
              </a:lnSpc>
            </a:pPr>
            <a:endParaRPr lang="en-US" sz="5199" dirty="0">
              <a:solidFill>
                <a:srgbClr val="000000"/>
              </a:solidFill>
              <a:latin typeface="Open Sans"/>
            </a:endParaRPr>
          </a:p>
          <a:p>
            <a:pPr algn="ctr">
              <a:lnSpc>
                <a:spcPts val="7279"/>
              </a:lnSpc>
            </a:pPr>
            <a:r>
              <a:rPr lang="en-US" sz="4000" dirty="0">
                <a:solidFill>
                  <a:srgbClr val="000000"/>
                </a:solidFill>
                <a:latin typeface="Open Sans"/>
              </a:rPr>
              <a:t>The following is reviewed by the CoC Manager before adding to CE:</a:t>
            </a:r>
          </a:p>
          <a:p>
            <a:pPr algn="ctr">
              <a:lnSpc>
                <a:spcPts val="7279"/>
              </a:lnSpc>
            </a:pPr>
            <a:r>
              <a:rPr lang="en-US" sz="4000" dirty="0">
                <a:solidFill>
                  <a:srgbClr val="000000"/>
                </a:solidFill>
                <a:latin typeface="Open Sans"/>
              </a:rPr>
              <a:t>HMIS entry is complete</a:t>
            </a:r>
          </a:p>
          <a:p>
            <a:pPr algn="ctr">
              <a:lnSpc>
                <a:spcPts val="7279"/>
              </a:lnSpc>
            </a:pPr>
            <a:r>
              <a:rPr lang="en-US" sz="4000" dirty="0">
                <a:solidFill>
                  <a:srgbClr val="000000"/>
                </a:solidFill>
                <a:latin typeface="Open Sans"/>
              </a:rPr>
              <a:t>Homeless Status</a:t>
            </a:r>
          </a:p>
          <a:p>
            <a:pPr algn="ctr">
              <a:lnSpc>
                <a:spcPts val="7279"/>
              </a:lnSpc>
            </a:pPr>
            <a:r>
              <a:rPr lang="en-US" sz="4000" dirty="0">
                <a:solidFill>
                  <a:srgbClr val="000000"/>
                </a:solidFill>
                <a:latin typeface="Open Sans"/>
              </a:rPr>
              <a:t>Enrolled in a project</a:t>
            </a:r>
          </a:p>
          <a:p>
            <a:pPr algn="ctr">
              <a:lnSpc>
                <a:spcPts val="7279"/>
              </a:lnSpc>
            </a:pPr>
            <a:r>
              <a:rPr lang="en-US" sz="4000" dirty="0">
                <a:solidFill>
                  <a:srgbClr val="000000"/>
                </a:solidFill>
                <a:latin typeface="Open Sans"/>
              </a:rPr>
              <a:t>Recent notes</a:t>
            </a:r>
          </a:p>
          <a:p>
            <a:pPr algn="ctr">
              <a:lnSpc>
                <a:spcPts val="7279"/>
              </a:lnSpc>
            </a:pPr>
            <a:endParaRPr lang="en-US" sz="5199" dirty="0">
              <a:solidFill>
                <a:srgbClr val="000000"/>
              </a:solidFill>
              <a:latin typeface="Open Sans"/>
            </a:endParaRPr>
          </a:p>
          <a:p>
            <a:pPr algn="ctr">
              <a:lnSpc>
                <a:spcPts val="7279"/>
              </a:lnSpc>
            </a:pPr>
            <a:r>
              <a:rPr lang="en-US" sz="3200" dirty="0">
                <a:solidFill>
                  <a:srgbClr val="000000"/>
                </a:solidFill>
                <a:latin typeface="Open Sans"/>
              </a:rPr>
              <a:t>Incomplete referrals cannot not be accepted</a:t>
            </a:r>
          </a:p>
          <a:p>
            <a:pPr algn="ctr">
              <a:lnSpc>
                <a:spcPts val="7279"/>
              </a:lnSpc>
            </a:pPr>
            <a:endParaRPr lang="en-US" sz="5199" dirty="0">
              <a:solidFill>
                <a:srgbClr val="000000"/>
              </a:solidFill>
              <a:latin typeface="Open Sans"/>
            </a:endParaRPr>
          </a:p>
        </p:txBody>
      </p:sp>
      <p:sp>
        <p:nvSpPr>
          <p:cNvPr id="4" name="Freeform 2">
            <a:extLst>
              <a:ext uri="{FF2B5EF4-FFF2-40B4-BE49-F238E27FC236}">
                <a16:creationId xmlns:a16="http://schemas.microsoft.com/office/drawing/2014/main" id="{B577C039-7E8E-84DE-FAE8-FF036AC49B23}"/>
              </a:ext>
            </a:extLst>
          </p:cNvPr>
          <p:cNvSpPr/>
          <p:nvPr/>
        </p:nvSpPr>
        <p:spPr>
          <a:xfrm>
            <a:off x="10177591" y="5295900"/>
            <a:ext cx="7564201" cy="4760719"/>
          </a:xfrm>
          <a:custGeom>
            <a:avLst/>
            <a:gdLst/>
            <a:ahLst/>
            <a:cxnLst/>
            <a:rect l="l" t="t" r="r" b="b"/>
            <a:pathLst>
              <a:path w="7564201" h="4760719">
                <a:moveTo>
                  <a:pt x="0" y="0"/>
                </a:moveTo>
                <a:lnTo>
                  <a:pt x="7564201" y="0"/>
                </a:lnTo>
                <a:lnTo>
                  <a:pt x="7564201" y="4760719"/>
                </a:lnTo>
                <a:lnTo>
                  <a:pt x="0" y="4760719"/>
                </a:lnTo>
                <a:lnTo>
                  <a:pt x="0" y="0"/>
                </a:lnTo>
                <a:close/>
              </a:path>
            </a:pathLst>
          </a:custGeom>
          <a:blipFill>
            <a:blip r:embed="rId4"/>
            <a:stretch>
              <a:fillRect/>
            </a:stretch>
          </a:blipFill>
        </p:spPr>
        <p:txBody>
          <a:bodyPr/>
          <a:lstStyle/>
          <a:p>
            <a:endParaRPr lang="en-US"/>
          </a:p>
        </p:txBody>
      </p:sp>
      <p:pic>
        <p:nvPicPr>
          <p:cNvPr id="5" name="Picture 4" descr="Logo, company name&#10;&#10;Description automatically generated">
            <a:extLst>
              <a:ext uri="{FF2B5EF4-FFF2-40B4-BE49-F238E27FC236}">
                <a16:creationId xmlns:a16="http://schemas.microsoft.com/office/drawing/2014/main" id="{61A7BA7F-7F81-AB1F-D5D0-1299686E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3786306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3d house and several white 3d houses">
            <a:extLst>
              <a:ext uri="{FF2B5EF4-FFF2-40B4-BE49-F238E27FC236}">
                <a16:creationId xmlns:a16="http://schemas.microsoft.com/office/drawing/2014/main" id="{A818B2A7-A0EC-1604-9EFA-0CE8F7DBC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9871"/>
            <a:ext cx="18288000" cy="10217083"/>
          </a:xfrm>
          <a:prstGeom prst="rect">
            <a:avLst/>
          </a:prstGeom>
        </p:spPr>
      </p:pic>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209"/>
            <a:ext cx="18288000" cy="437662"/>
          </a:xfrm>
          <a:prstGeom prst="rect">
            <a:avLst/>
          </a:prstGeom>
        </p:spPr>
      </p:pic>
      <p:sp>
        <p:nvSpPr>
          <p:cNvPr id="7" name="TextBox 6">
            <a:extLst>
              <a:ext uri="{FF2B5EF4-FFF2-40B4-BE49-F238E27FC236}">
                <a16:creationId xmlns:a16="http://schemas.microsoft.com/office/drawing/2014/main" id="{280A0FC2-E157-5EBF-DF85-30676C82CE23}"/>
              </a:ext>
            </a:extLst>
          </p:cNvPr>
          <p:cNvSpPr txBox="1"/>
          <p:nvPr/>
        </p:nvSpPr>
        <p:spPr>
          <a:xfrm>
            <a:off x="381000" y="3342273"/>
            <a:ext cx="18288000" cy="3031599"/>
          </a:xfrm>
          <a:prstGeom prst="rect">
            <a:avLst/>
          </a:prstGeom>
          <a:noFill/>
        </p:spPr>
        <p:txBody>
          <a:bodyPr wrap="square">
            <a:spAutoFit/>
          </a:bodyPr>
          <a:lstStyle/>
          <a:p>
            <a:pPr marL="0" marR="0">
              <a:spcBef>
                <a:spcPts val="0"/>
              </a:spcBef>
              <a:spcAft>
                <a:spcPts val="0"/>
              </a:spcAft>
            </a:pPr>
            <a:r>
              <a:rPr lang="en-US" sz="3600" dirty="0">
                <a:solidFill>
                  <a:srgbClr val="000000"/>
                </a:solidFill>
                <a:latin typeface="Open Sans" panose="020B0606030504020204" pitchFamily="34" charset="0"/>
                <a:ea typeface="Open Sans" panose="020B0606030504020204" pitchFamily="34" charset="0"/>
                <a:cs typeface="Open Sans" panose="020B0606030504020204" pitchFamily="34" charset="0"/>
              </a:rPr>
              <a:t>What if I don’t have HMIS access?</a:t>
            </a:r>
          </a:p>
          <a:p>
            <a:pPr marL="0" marR="0">
              <a:spcBef>
                <a:spcPts val="0"/>
              </a:spcBef>
              <a:spcAft>
                <a:spcPts val="0"/>
              </a:spcAft>
            </a:pPr>
            <a:endParaRPr lang="en-US" sz="11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3600" dirty="0">
                <a:solidFill>
                  <a:srgbClr val="000000"/>
                </a:solidFill>
                <a:latin typeface="Calibri" panose="020F0502020204030204" pitchFamily="34" charset="0"/>
                <a:ea typeface="Calibri" panose="020F0502020204030204" pitchFamily="34" charset="0"/>
              </a:rPr>
              <a:t>C</a:t>
            </a:r>
            <a:r>
              <a:rPr lang="en-US" sz="3600" dirty="0">
                <a:solidFill>
                  <a:srgbClr val="000000"/>
                </a:solidFill>
                <a:effectLst/>
                <a:latin typeface="Calibri" panose="020F0502020204030204" pitchFamily="34" charset="0"/>
                <a:ea typeface="Calibri" panose="020F0502020204030204" pitchFamily="34" charset="0"/>
              </a:rPr>
              <a:t>ase conferencing/Housing Solutions meetings are not just for HMIS agencies but are for those who accept housing referrals from Coordinated Entry.  HMIS is not only for HUD funded programs. We are open to discussing HMIS use with agencies who assist with long term housing option or are directly working with those who are experiencing homelessness to locate housing. </a:t>
            </a:r>
            <a:endParaRPr lang="en-US" sz="2000" dirty="0">
              <a:effectLst/>
              <a:latin typeface="Calibri" panose="020F0502020204030204" pitchFamily="34" charset="0"/>
              <a:ea typeface="Calibri" panose="020F0502020204030204" pitchFamily="34" charset="0"/>
            </a:endParaRPr>
          </a:p>
        </p:txBody>
      </p:sp>
      <p:pic>
        <p:nvPicPr>
          <p:cNvPr id="3" name="Picture 2" descr="Logo, company name&#10;&#10;Description automatically generated">
            <a:extLst>
              <a:ext uri="{FF2B5EF4-FFF2-40B4-BE49-F238E27FC236}">
                <a16:creationId xmlns:a16="http://schemas.microsoft.com/office/drawing/2014/main" id="{BF0C4B59-7AB7-AB56-84FB-6C5292779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1799397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52700"/>
            <a:ext cx="18288000" cy="8039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TextBox 3"/>
          <p:cNvSpPr txBox="1"/>
          <p:nvPr/>
        </p:nvSpPr>
        <p:spPr>
          <a:xfrm>
            <a:off x="2686235" y="3133330"/>
            <a:ext cx="6206116" cy="3418115"/>
          </a:xfrm>
          <a:prstGeom prst="rect">
            <a:avLst/>
          </a:prstGeom>
        </p:spPr>
        <p:txBody>
          <a:bodyPr lIns="0" tIns="0" rIns="0" bIns="0" rtlCol="0" anchor="t">
            <a:spAutoFit/>
          </a:bodyPr>
          <a:lstStyle/>
          <a:p>
            <a:pPr algn="ctr">
              <a:lnSpc>
                <a:spcPts val="5445"/>
              </a:lnSpc>
            </a:pPr>
            <a:r>
              <a:rPr lang="en-US" sz="3889" dirty="0">
                <a:solidFill>
                  <a:srgbClr val="000000"/>
                </a:solidFill>
                <a:latin typeface="Open Sans"/>
              </a:rPr>
              <a:t>Each week, referrals to CE are sorted based on specific criteria set by HUD and the Coordinated Entry Committee</a:t>
            </a:r>
          </a:p>
        </p:txBody>
      </p:sp>
      <p:sp>
        <p:nvSpPr>
          <p:cNvPr id="4" name="TextBox 4"/>
          <p:cNvSpPr txBox="1"/>
          <p:nvPr/>
        </p:nvSpPr>
        <p:spPr>
          <a:xfrm>
            <a:off x="9903971" y="2549013"/>
            <a:ext cx="5715000" cy="3127266"/>
          </a:xfrm>
          <a:prstGeom prst="rect">
            <a:avLst/>
          </a:prstGeom>
        </p:spPr>
        <p:txBody>
          <a:bodyPr wrap="square" lIns="0" tIns="0" rIns="0" bIns="0" rtlCol="0" anchor="t">
            <a:spAutoFit/>
          </a:bodyPr>
          <a:lstStyle/>
          <a:p>
            <a:pPr algn="ctr">
              <a:lnSpc>
                <a:spcPts val="6160"/>
              </a:lnSpc>
            </a:pPr>
            <a:r>
              <a:rPr lang="en-US" sz="4400" dirty="0">
                <a:solidFill>
                  <a:srgbClr val="000000"/>
                </a:solidFill>
                <a:latin typeface="Open Sans"/>
              </a:rPr>
              <a:t>Every other week, the pool is reviewed at the Housing Solutions Meeting</a:t>
            </a:r>
          </a:p>
        </p:txBody>
      </p:sp>
      <p:sp>
        <p:nvSpPr>
          <p:cNvPr id="5" name="TextBox 5"/>
          <p:cNvSpPr txBox="1"/>
          <p:nvPr/>
        </p:nvSpPr>
        <p:spPr>
          <a:xfrm>
            <a:off x="2362200" y="7444356"/>
            <a:ext cx="5879053" cy="2382158"/>
          </a:xfrm>
          <a:prstGeom prst="rect">
            <a:avLst/>
          </a:prstGeom>
        </p:spPr>
        <p:txBody>
          <a:bodyPr lIns="0" tIns="0" rIns="0" bIns="0" rtlCol="0" anchor="t">
            <a:spAutoFit/>
          </a:bodyPr>
          <a:lstStyle/>
          <a:p>
            <a:pPr algn="ctr">
              <a:lnSpc>
                <a:spcPts val="4731"/>
              </a:lnSpc>
            </a:pPr>
            <a:r>
              <a:rPr lang="en-US" sz="3379" dirty="0">
                <a:solidFill>
                  <a:srgbClr val="000000"/>
                </a:solidFill>
                <a:latin typeface="Open Sans"/>
              </a:rPr>
              <a:t>Those who have added people to the referral pool are encouraged to attend to discuss clients and referrals</a:t>
            </a:r>
          </a:p>
        </p:txBody>
      </p:sp>
      <p:sp>
        <p:nvSpPr>
          <p:cNvPr id="6" name="TextBox 4">
            <a:extLst>
              <a:ext uri="{FF2B5EF4-FFF2-40B4-BE49-F238E27FC236}">
                <a16:creationId xmlns:a16="http://schemas.microsoft.com/office/drawing/2014/main" id="{730DBA3F-2DB5-7E6A-45DE-16C127B68389}"/>
              </a:ext>
            </a:extLst>
          </p:cNvPr>
          <p:cNvSpPr txBox="1"/>
          <p:nvPr/>
        </p:nvSpPr>
        <p:spPr>
          <a:xfrm>
            <a:off x="9161206" y="6303258"/>
            <a:ext cx="6457765" cy="2332177"/>
          </a:xfrm>
          <a:prstGeom prst="rect">
            <a:avLst/>
          </a:prstGeom>
        </p:spPr>
        <p:txBody>
          <a:bodyPr wrap="square" lIns="0" tIns="0" rIns="0" bIns="0" rtlCol="0" anchor="t">
            <a:spAutoFit/>
          </a:bodyPr>
          <a:lstStyle/>
          <a:p>
            <a:pPr algn="ctr">
              <a:lnSpc>
                <a:spcPts val="6160"/>
              </a:lnSpc>
            </a:pPr>
            <a:r>
              <a:rPr lang="en-US" sz="4400" dirty="0">
                <a:solidFill>
                  <a:srgbClr val="000000"/>
                </a:solidFill>
                <a:latin typeface="Open Sans"/>
              </a:rPr>
              <a:t>CE is a process.  Adding someone does not guarantee a referral</a:t>
            </a:r>
          </a:p>
        </p:txBody>
      </p:sp>
      <p:pic>
        <p:nvPicPr>
          <p:cNvPr id="7" name="Picture 6">
            <a:extLst>
              <a:ext uri="{FF2B5EF4-FFF2-40B4-BE49-F238E27FC236}">
                <a16:creationId xmlns:a16="http://schemas.microsoft.com/office/drawing/2014/main" id="{E6DDE9DD-AC82-04D3-8596-6C2D10918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6" y="1211523"/>
            <a:ext cx="18288000" cy="440042"/>
          </a:xfrm>
          <a:prstGeom prst="rect">
            <a:avLst/>
          </a:prstGeom>
        </p:spPr>
      </p:pic>
      <p:pic>
        <p:nvPicPr>
          <p:cNvPr id="8" name="Picture 7" descr="Logo, company name&#10;&#10;Description automatically generated">
            <a:extLst>
              <a:ext uri="{FF2B5EF4-FFF2-40B4-BE49-F238E27FC236}">
                <a16:creationId xmlns:a16="http://schemas.microsoft.com/office/drawing/2014/main" id="{1484210B-1D20-41DC-1D3D-3C334F5362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cSld>
  <p:clrMapOvr>
    <a:masterClrMapping/>
  </p:clrMapOvr>
  <p:transition spd="med">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7B932DDF-3DEA-70AF-5972-208B035E2486}"/>
              </a:ext>
            </a:extLst>
          </p:cNvPr>
          <p:cNvSpPr/>
          <p:nvPr/>
        </p:nvSpPr>
        <p:spPr>
          <a:xfrm>
            <a:off x="10467130" y="2933700"/>
            <a:ext cx="7315200" cy="5638800"/>
          </a:xfrm>
          <a:custGeom>
            <a:avLst/>
            <a:gdLst/>
            <a:ahLst/>
            <a:cxnLst/>
            <a:rect l="l" t="t" r="r" b="b"/>
            <a:pathLst>
              <a:path w="7680650" h="5520467">
                <a:moveTo>
                  <a:pt x="0" y="0"/>
                </a:moveTo>
                <a:lnTo>
                  <a:pt x="7680650" y="0"/>
                </a:lnTo>
                <a:lnTo>
                  <a:pt x="7680650" y="5520468"/>
                </a:lnTo>
                <a:lnTo>
                  <a:pt x="0" y="5520468"/>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B91BF435-8BE2-183B-9A03-B0E5F8CA9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2781"/>
            <a:ext cx="18288000" cy="440042"/>
          </a:xfrm>
          <a:prstGeom prst="rect">
            <a:avLst/>
          </a:prstGeom>
        </p:spPr>
      </p:pic>
      <p:sp>
        <p:nvSpPr>
          <p:cNvPr id="3" name="TextBox 3">
            <a:extLst>
              <a:ext uri="{FF2B5EF4-FFF2-40B4-BE49-F238E27FC236}">
                <a16:creationId xmlns:a16="http://schemas.microsoft.com/office/drawing/2014/main" id="{B951C0B9-4643-68C9-DD63-597FBD0E76CE}"/>
              </a:ext>
            </a:extLst>
          </p:cNvPr>
          <p:cNvSpPr txBox="1"/>
          <p:nvPr/>
        </p:nvSpPr>
        <p:spPr>
          <a:xfrm>
            <a:off x="152401" y="1662824"/>
            <a:ext cx="10287000" cy="8286115"/>
          </a:xfrm>
          <a:prstGeom prst="rect">
            <a:avLst/>
          </a:prstGeom>
        </p:spPr>
        <p:txBody>
          <a:bodyPr wrap="square" lIns="0" tIns="0" rIns="0" bIns="0" rtlCol="0" anchor="t">
            <a:spAutoFit/>
          </a:bodyPr>
          <a:lstStyle/>
          <a:p>
            <a:pPr algn="ctr">
              <a:lnSpc>
                <a:spcPts val="7279"/>
              </a:lnSpc>
            </a:pPr>
            <a:r>
              <a:rPr lang="en-US" sz="2800" dirty="0">
                <a:solidFill>
                  <a:srgbClr val="000000"/>
                </a:solidFill>
              </a:rPr>
              <a:t>At the meeting, clients are discussed. Programs let us know if they have Rapid ReHousing or Permanent Supportive Housing openings.  Clients case conferencing is conducted.  </a:t>
            </a:r>
            <a:r>
              <a:rPr lang="en-US" sz="2800" dirty="0"/>
              <a:t>Please advise your client not to wait for a referral through CE and continue to assist your client to access other housing options and updates notes in HMIS. If someone finds a place to stay before they are referred to housing assistance through CE, please make sure to follow-up with the CoC Program Manager immediately so they can update the client status for Coordinated Entry.</a:t>
            </a:r>
            <a:endParaRPr lang="en-US" sz="2800" dirty="0">
              <a:solidFill>
                <a:srgbClr val="000000"/>
              </a:solidFill>
            </a:endParaRPr>
          </a:p>
        </p:txBody>
      </p:sp>
      <p:pic>
        <p:nvPicPr>
          <p:cNvPr id="5" name="Picture 4" descr="Logo, company name&#10;&#10;Description automatically generated">
            <a:extLst>
              <a:ext uri="{FF2B5EF4-FFF2-40B4-BE49-F238E27FC236}">
                <a16:creationId xmlns:a16="http://schemas.microsoft.com/office/drawing/2014/main" id="{D7906459-0DDE-9143-3445-F937DC127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412800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BF435-8BE2-183B-9A03-B0E5F8CA9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5400"/>
            <a:ext cx="18288000" cy="440042"/>
          </a:xfrm>
          <a:prstGeom prst="rect">
            <a:avLst/>
          </a:prstGeom>
        </p:spPr>
      </p:pic>
      <p:sp>
        <p:nvSpPr>
          <p:cNvPr id="3" name="Freeform 2">
            <a:extLst>
              <a:ext uri="{FF2B5EF4-FFF2-40B4-BE49-F238E27FC236}">
                <a16:creationId xmlns:a16="http://schemas.microsoft.com/office/drawing/2014/main" id="{040020F4-E5F1-84E6-096C-A2CCD5D982B1}"/>
              </a:ext>
            </a:extLst>
          </p:cNvPr>
          <p:cNvSpPr/>
          <p:nvPr/>
        </p:nvSpPr>
        <p:spPr>
          <a:xfrm>
            <a:off x="1143000" y="2149613"/>
            <a:ext cx="16230600" cy="7689247"/>
          </a:xfrm>
          <a:custGeom>
            <a:avLst/>
            <a:gdLst/>
            <a:ahLst/>
            <a:cxnLst/>
            <a:rect l="l" t="t" r="r" b="b"/>
            <a:pathLst>
              <a:path w="16230600" h="7689247">
                <a:moveTo>
                  <a:pt x="0" y="0"/>
                </a:moveTo>
                <a:lnTo>
                  <a:pt x="16230600" y="0"/>
                </a:lnTo>
                <a:lnTo>
                  <a:pt x="16230600" y="7689247"/>
                </a:lnTo>
                <a:lnTo>
                  <a:pt x="0" y="7689247"/>
                </a:lnTo>
                <a:lnTo>
                  <a:pt x="0" y="0"/>
                </a:lnTo>
                <a:close/>
              </a:path>
            </a:pathLst>
          </a:custGeom>
          <a:blipFill>
            <a:blip r:embed="rId3"/>
            <a:stretch>
              <a:fillRect/>
            </a:stretch>
          </a:blipFill>
        </p:spPr>
        <p:txBody>
          <a:bodyPr/>
          <a:lstStyle/>
          <a:p>
            <a:endParaRPr lang="en-US" dirty="0"/>
          </a:p>
        </p:txBody>
      </p:sp>
      <p:sp>
        <p:nvSpPr>
          <p:cNvPr id="4" name="TextBox 3">
            <a:extLst>
              <a:ext uri="{FF2B5EF4-FFF2-40B4-BE49-F238E27FC236}">
                <a16:creationId xmlns:a16="http://schemas.microsoft.com/office/drawing/2014/main" id="{50717AFC-4A43-7143-753A-B0CB3A73536F}"/>
              </a:ext>
            </a:extLst>
          </p:cNvPr>
          <p:cNvSpPr txBox="1"/>
          <p:nvPr/>
        </p:nvSpPr>
        <p:spPr>
          <a:xfrm>
            <a:off x="6400800" y="4152900"/>
            <a:ext cx="10232519" cy="3682675"/>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Bold"/>
              </a:rPr>
              <a:t>I'm working with a client who was added Coordinated Entry and they have not received a referral, what happened?</a:t>
            </a:r>
          </a:p>
        </p:txBody>
      </p:sp>
      <p:pic>
        <p:nvPicPr>
          <p:cNvPr id="5" name="Picture 4" descr="Logo, company name&#10;&#10;Description automatically generated">
            <a:extLst>
              <a:ext uri="{FF2B5EF4-FFF2-40B4-BE49-F238E27FC236}">
                <a16:creationId xmlns:a16="http://schemas.microsoft.com/office/drawing/2014/main" id="{F8C4F552-3DFB-4B46-AA79-67DAFF292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50545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A5F56381-62FC-AC4B-C21B-BA2F9B153B48}"/>
              </a:ext>
            </a:extLst>
          </p:cNvPr>
          <p:cNvSpPr txBox="1"/>
          <p:nvPr/>
        </p:nvSpPr>
        <p:spPr>
          <a:xfrm>
            <a:off x="593252" y="2247900"/>
            <a:ext cx="9548860" cy="8363443"/>
          </a:xfrm>
          <a:prstGeom prst="rect">
            <a:avLst/>
          </a:prstGeom>
        </p:spPr>
        <p:txBody>
          <a:bodyPr lIns="0" tIns="0" rIns="0" bIns="0" rtlCol="0" anchor="t">
            <a:spAutoFit/>
          </a:bodyPr>
          <a:lstStyle/>
          <a:p>
            <a:pPr algn="ctr">
              <a:lnSpc>
                <a:spcPts val="7279"/>
              </a:lnSpc>
            </a:pPr>
            <a:r>
              <a:rPr lang="en-US" sz="4800" dirty="0"/>
              <a:t>The CE process prioritizes assistance based on factors related to vulnerability and severity of service needs.  It does not work like a waiting list. There is no guarantee of referral, no static order of placement and we cannot predict upcoming vacancies or potential matches for those vacancies.</a:t>
            </a:r>
            <a:endParaRPr lang="en-US" sz="4800" dirty="0">
              <a:solidFill>
                <a:srgbClr val="000000"/>
              </a:solidFill>
              <a:latin typeface="Open Sans"/>
            </a:endParaRPr>
          </a:p>
          <a:p>
            <a:pPr algn="ctr">
              <a:lnSpc>
                <a:spcPts val="7279"/>
              </a:lnSpc>
            </a:pPr>
            <a:r>
              <a:rPr lang="en-US" sz="5199" dirty="0">
                <a:solidFill>
                  <a:srgbClr val="000000"/>
                </a:solidFill>
                <a:latin typeface="Open Sans"/>
              </a:rPr>
              <a:t> </a:t>
            </a:r>
          </a:p>
        </p:txBody>
      </p:sp>
      <p:sp>
        <p:nvSpPr>
          <p:cNvPr id="4" name="Freeform 2">
            <a:extLst>
              <a:ext uri="{FF2B5EF4-FFF2-40B4-BE49-F238E27FC236}">
                <a16:creationId xmlns:a16="http://schemas.microsoft.com/office/drawing/2014/main" id="{C3CB2C76-2147-86AE-764D-AC2A1EE93D6F}"/>
              </a:ext>
            </a:extLst>
          </p:cNvPr>
          <p:cNvSpPr/>
          <p:nvPr/>
        </p:nvSpPr>
        <p:spPr>
          <a:xfrm>
            <a:off x="10245225" y="3130802"/>
            <a:ext cx="7449523" cy="7156198"/>
          </a:xfrm>
          <a:custGeom>
            <a:avLst/>
            <a:gdLst/>
            <a:ahLst/>
            <a:cxnLst/>
            <a:rect l="l" t="t" r="r" b="b"/>
            <a:pathLst>
              <a:path w="7449523" h="7156198">
                <a:moveTo>
                  <a:pt x="0" y="0"/>
                </a:moveTo>
                <a:lnTo>
                  <a:pt x="7449523" y="0"/>
                </a:lnTo>
                <a:lnTo>
                  <a:pt x="7449523" y="7156198"/>
                </a:lnTo>
                <a:lnTo>
                  <a:pt x="0" y="7156198"/>
                </a:lnTo>
                <a:lnTo>
                  <a:pt x="0" y="0"/>
                </a:lnTo>
                <a:close/>
              </a:path>
            </a:pathLst>
          </a:custGeom>
          <a:blipFill>
            <a:blip r:embed="rId2"/>
            <a:stretch>
              <a:fillRect/>
            </a:stretch>
          </a:blipFill>
        </p:spPr>
        <p:txBody>
          <a:bodyPr/>
          <a:lstStyle/>
          <a:p>
            <a:endParaRPr lang="en-US"/>
          </a:p>
        </p:txBody>
      </p:sp>
      <p:pic>
        <p:nvPicPr>
          <p:cNvPr id="2" name="Picture 1" descr="Logo, company name&#10;&#10;Description automatically generated">
            <a:extLst>
              <a:ext uri="{FF2B5EF4-FFF2-40B4-BE49-F238E27FC236}">
                <a16:creationId xmlns:a16="http://schemas.microsoft.com/office/drawing/2014/main" id="{2C26DC0C-EFEA-68FC-E5D2-3F2B6854C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pic>
        <p:nvPicPr>
          <p:cNvPr id="5" name="Picture 4">
            <a:extLst>
              <a:ext uri="{FF2B5EF4-FFF2-40B4-BE49-F238E27FC236}">
                <a16:creationId xmlns:a16="http://schemas.microsoft.com/office/drawing/2014/main" id="{325562DA-4061-1516-E486-363436595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 y="1333500"/>
            <a:ext cx="18288000" cy="440042"/>
          </a:xfrm>
          <a:prstGeom prst="rect">
            <a:avLst/>
          </a:prstGeom>
        </p:spPr>
      </p:pic>
    </p:spTree>
    <p:extLst>
      <p:ext uri="{BB962C8B-B14F-4D97-AF65-F5344CB8AC3E}">
        <p14:creationId xmlns:p14="http://schemas.microsoft.com/office/powerpoint/2010/main" val="282185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CBE71-338B-3837-28AB-0A9367FFD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5" y="1485900"/>
            <a:ext cx="18288000" cy="440042"/>
          </a:xfrm>
          <a:prstGeom prst="rect">
            <a:avLst/>
          </a:prstGeom>
        </p:spPr>
      </p:pic>
      <p:sp>
        <p:nvSpPr>
          <p:cNvPr id="3" name="Freeform 2">
            <a:extLst>
              <a:ext uri="{FF2B5EF4-FFF2-40B4-BE49-F238E27FC236}">
                <a16:creationId xmlns:a16="http://schemas.microsoft.com/office/drawing/2014/main" id="{0B56F185-A6CF-F317-E7C7-DDC6B478FA8E}"/>
              </a:ext>
            </a:extLst>
          </p:cNvPr>
          <p:cNvSpPr/>
          <p:nvPr/>
        </p:nvSpPr>
        <p:spPr>
          <a:xfrm>
            <a:off x="2504370" y="1925942"/>
            <a:ext cx="13279260" cy="8361058"/>
          </a:xfrm>
          <a:custGeom>
            <a:avLst/>
            <a:gdLst/>
            <a:ahLst/>
            <a:cxnLst/>
            <a:rect l="l" t="t" r="r" b="b"/>
            <a:pathLst>
              <a:path w="12933540" h="8832530">
                <a:moveTo>
                  <a:pt x="0" y="0"/>
                </a:moveTo>
                <a:lnTo>
                  <a:pt x="12933540" y="0"/>
                </a:lnTo>
                <a:lnTo>
                  <a:pt x="12933540" y="8832530"/>
                </a:lnTo>
                <a:lnTo>
                  <a:pt x="0" y="883253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D24CD91C-811E-83B7-0FA5-AF8BB5A3382D}"/>
              </a:ext>
            </a:extLst>
          </p:cNvPr>
          <p:cNvSpPr txBox="1"/>
          <p:nvPr/>
        </p:nvSpPr>
        <p:spPr>
          <a:xfrm>
            <a:off x="2819400" y="7929880"/>
            <a:ext cx="12649200" cy="2357120"/>
          </a:xfrm>
          <a:prstGeom prst="rect">
            <a:avLst/>
          </a:prstGeom>
        </p:spPr>
        <p:txBody>
          <a:bodyPr wrap="square" lIns="0" tIns="0" rIns="0" bIns="0" rtlCol="0" anchor="t">
            <a:spAutoFit/>
          </a:bodyPr>
          <a:lstStyle/>
          <a:p>
            <a:pPr algn="ctr">
              <a:lnSpc>
                <a:spcPts val="9519"/>
              </a:lnSpc>
            </a:pPr>
            <a:r>
              <a:rPr lang="en-US" sz="6799" dirty="0">
                <a:solidFill>
                  <a:schemeClr val="bg1"/>
                </a:solidFill>
                <a:latin typeface="Open Sans Bold"/>
              </a:rPr>
              <a:t>What can I do to help the clients I am working with?</a:t>
            </a:r>
          </a:p>
        </p:txBody>
      </p:sp>
      <p:pic>
        <p:nvPicPr>
          <p:cNvPr id="6" name="Picture 5" descr="Logo, company name&#10;&#10;Description automatically generated">
            <a:extLst>
              <a:ext uri="{FF2B5EF4-FFF2-40B4-BE49-F238E27FC236}">
                <a16:creationId xmlns:a16="http://schemas.microsoft.com/office/drawing/2014/main" id="{3F30CB8F-1796-767A-F9BC-FDF89B9AC2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157305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CBE71-338B-3837-28AB-0A9367FFD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3" y="1587267"/>
            <a:ext cx="18288000" cy="440042"/>
          </a:xfrm>
          <a:prstGeom prst="rect">
            <a:avLst/>
          </a:prstGeom>
        </p:spPr>
      </p:pic>
      <p:sp>
        <p:nvSpPr>
          <p:cNvPr id="3" name="Freeform 2">
            <a:extLst>
              <a:ext uri="{FF2B5EF4-FFF2-40B4-BE49-F238E27FC236}">
                <a16:creationId xmlns:a16="http://schemas.microsoft.com/office/drawing/2014/main" id="{A7EA3B34-32EE-209F-AA38-312816A4513F}"/>
              </a:ext>
            </a:extLst>
          </p:cNvPr>
          <p:cNvSpPr/>
          <p:nvPr/>
        </p:nvSpPr>
        <p:spPr>
          <a:xfrm>
            <a:off x="5086839" y="3502207"/>
            <a:ext cx="7253640" cy="5943600"/>
          </a:xfrm>
          <a:custGeom>
            <a:avLst/>
            <a:gdLst/>
            <a:ahLst/>
            <a:cxnLst/>
            <a:rect l="l" t="t" r="r" b="b"/>
            <a:pathLst>
              <a:path w="9833727" h="8229600">
                <a:moveTo>
                  <a:pt x="0" y="0"/>
                </a:moveTo>
                <a:lnTo>
                  <a:pt x="9833726" y="0"/>
                </a:lnTo>
                <a:lnTo>
                  <a:pt x="9833726" y="8229600"/>
                </a:lnTo>
                <a:lnTo>
                  <a:pt x="0" y="82296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EB53F010-2658-5B32-932E-266BDC63FE8A}"/>
              </a:ext>
            </a:extLst>
          </p:cNvPr>
          <p:cNvSpPr txBox="1"/>
          <p:nvPr/>
        </p:nvSpPr>
        <p:spPr>
          <a:xfrm>
            <a:off x="-9832" y="2266957"/>
            <a:ext cx="6400801" cy="3656257"/>
          </a:xfrm>
          <a:prstGeom prst="rect">
            <a:avLst/>
          </a:prstGeom>
        </p:spPr>
        <p:txBody>
          <a:bodyPr wrap="square" lIns="0" tIns="0" rIns="0" bIns="0" rtlCol="0" anchor="t">
            <a:spAutoFit/>
          </a:bodyPr>
          <a:lstStyle/>
          <a:p>
            <a:pPr algn="ctr">
              <a:lnSpc>
                <a:spcPts val="7279"/>
              </a:lnSpc>
            </a:pPr>
            <a:r>
              <a:rPr lang="en-US" sz="4400" dirty="0">
                <a:latin typeface="Open Sans Bold"/>
              </a:rPr>
              <a:t>Review the homeless history in HMIS for accuracy and make updates</a:t>
            </a:r>
          </a:p>
        </p:txBody>
      </p:sp>
      <p:sp>
        <p:nvSpPr>
          <p:cNvPr id="5" name="TextBox 6">
            <a:extLst>
              <a:ext uri="{FF2B5EF4-FFF2-40B4-BE49-F238E27FC236}">
                <a16:creationId xmlns:a16="http://schemas.microsoft.com/office/drawing/2014/main" id="{86AB74DA-A00A-6955-1B72-92CB5E241A09}"/>
              </a:ext>
            </a:extLst>
          </p:cNvPr>
          <p:cNvSpPr txBox="1"/>
          <p:nvPr/>
        </p:nvSpPr>
        <p:spPr>
          <a:xfrm>
            <a:off x="11503204" y="2408555"/>
            <a:ext cx="6537772" cy="1783950"/>
          </a:xfrm>
          <a:prstGeom prst="rect">
            <a:avLst/>
          </a:prstGeom>
        </p:spPr>
        <p:txBody>
          <a:bodyPr lIns="0" tIns="0" rIns="0" bIns="0" rtlCol="0" anchor="t">
            <a:spAutoFit/>
          </a:bodyPr>
          <a:lstStyle/>
          <a:p>
            <a:pPr algn="ctr">
              <a:lnSpc>
                <a:spcPts val="7279"/>
              </a:lnSpc>
            </a:pPr>
            <a:r>
              <a:rPr lang="en-US" sz="4400" dirty="0">
                <a:latin typeface="Open Sans Bold"/>
              </a:rPr>
              <a:t>Report changes if you don't have HMIS access</a:t>
            </a:r>
          </a:p>
        </p:txBody>
      </p:sp>
      <p:sp>
        <p:nvSpPr>
          <p:cNvPr id="6" name="TextBox 4">
            <a:extLst>
              <a:ext uri="{FF2B5EF4-FFF2-40B4-BE49-F238E27FC236}">
                <a16:creationId xmlns:a16="http://schemas.microsoft.com/office/drawing/2014/main" id="{1E816E12-C2B9-2BD8-FFDC-B80FE294B234}"/>
              </a:ext>
            </a:extLst>
          </p:cNvPr>
          <p:cNvSpPr txBox="1"/>
          <p:nvPr/>
        </p:nvSpPr>
        <p:spPr>
          <a:xfrm>
            <a:off x="1600200" y="7398112"/>
            <a:ext cx="6537772" cy="1811020"/>
          </a:xfrm>
          <a:prstGeom prst="rect">
            <a:avLst/>
          </a:prstGeom>
        </p:spPr>
        <p:txBody>
          <a:bodyPr lIns="0" tIns="0" rIns="0" bIns="0" rtlCol="0" anchor="t">
            <a:spAutoFit/>
          </a:bodyPr>
          <a:lstStyle/>
          <a:p>
            <a:pPr algn="ctr">
              <a:lnSpc>
                <a:spcPts val="7279"/>
              </a:lnSpc>
            </a:pPr>
            <a:r>
              <a:rPr lang="en-US" sz="4400" dirty="0">
                <a:latin typeface="Open Sans Bold"/>
              </a:rPr>
              <a:t>Keep in contact with the client</a:t>
            </a:r>
          </a:p>
        </p:txBody>
      </p:sp>
      <p:sp>
        <p:nvSpPr>
          <p:cNvPr id="7" name="TextBox 5">
            <a:extLst>
              <a:ext uri="{FF2B5EF4-FFF2-40B4-BE49-F238E27FC236}">
                <a16:creationId xmlns:a16="http://schemas.microsoft.com/office/drawing/2014/main" id="{D45228BC-398E-004A-802D-9EE6EF6002EA}"/>
              </a:ext>
            </a:extLst>
          </p:cNvPr>
          <p:cNvSpPr txBox="1"/>
          <p:nvPr/>
        </p:nvSpPr>
        <p:spPr>
          <a:xfrm>
            <a:off x="11477808" y="5923214"/>
            <a:ext cx="6537772" cy="3656257"/>
          </a:xfrm>
          <a:prstGeom prst="rect">
            <a:avLst/>
          </a:prstGeom>
        </p:spPr>
        <p:txBody>
          <a:bodyPr lIns="0" tIns="0" rIns="0" bIns="0" rtlCol="0" anchor="t">
            <a:spAutoFit/>
          </a:bodyPr>
          <a:lstStyle/>
          <a:p>
            <a:pPr algn="ctr">
              <a:lnSpc>
                <a:spcPts val="7279"/>
              </a:lnSpc>
            </a:pPr>
            <a:r>
              <a:rPr lang="en-US" sz="4400" dirty="0">
                <a:latin typeface="Open Sans Bold"/>
              </a:rPr>
              <a:t>Identify other solutions such as deposit only assistance and diversion</a:t>
            </a:r>
          </a:p>
        </p:txBody>
      </p:sp>
      <p:pic>
        <p:nvPicPr>
          <p:cNvPr id="8" name="Picture 7" descr="Logo, company name&#10;&#10;Description automatically generated">
            <a:extLst>
              <a:ext uri="{FF2B5EF4-FFF2-40B4-BE49-F238E27FC236}">
                <a16:creationId xmlns:a16="http://schemas.microsoft.com/office/drawing/2014/main" id="{19C2F28B-3FF0-6143-BC77-2B1AC6FD4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276010"/>
            <a:ext cx="1615640" cy="1077093"/>
          </a:xfrm>
          <a:prstGeom prst="rect">
            <a:avLst/>
          </a:prstGeom>
        </p:spPr>
      </p:pic>
    </p:spTree>
    <p:extLst>
      <p:ext uri="{BB962C8B-B14F-4D97-AF65-F5344CB8AC3E}">
        <p14:creationId xmlns:p14="http://schemas.microsoft.com/office/powerpoint/2010/main" val="99754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AB7D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65" b="-13497"/>
            </a:stretch>
          </a:blipFill>
        </p:spPr>
        <p:txBody>
          <a:bodyPr/>
          <a:lstStyle/>
          <a:p>
            <a:endParaRPr lang="en-US"/>
          </a:p>
        </p:txBody>
      </p:sp>
      <p:sp>
        <p:nvSpPr>
          <p:cNvPr id="3" name="TextBox 3"/>
          <p:cNvSpPr txBox="1"/>
          <p:nvPr/>
        </p:nvSpPr>
        <p:spPr>
          <a:xfrm>
            <a:off x="228600" y="1760603"/>
            <a:ext cx="12496800" cy="8751306"/>
          </a:xfrm>
          <a:prstGeom prst="rect">
            <a:avLst/>
          </a:prstGeom>
        </p:spPr>
        <p:txBody>
          <a:bodyPr wrap="square" lIns="0" tIns="0" rIns="0" bIns="0" rtlCol="0" anchor="t">
            <a:spAutoFit/>
          </a:bodyPr>
          <a:lstStyle/>
          <a:p>
            <a:pPr algn="ctr">
              <a:lnSpc>
                <a:spcPts val="11479"/>
              </a:lnSpc>
            </a:pPr>
            <a:r>
              <a:rPr lang="en-US" sz="8199" dirty="0">
                <a:solidFill>
                  <a:srgbClr val="000000"/>
                </a:solidFill>
                <a:latin typeface="Open Sans"/>
              </a:rPr>
              <a:t>If you are working directly with a client to help house them, consider attending the </a:t>
            </a:r>
          </a:p>
          <a:p>
            <a:pPr algn="ctr">
              <a:lnSpc>
                <a:spcPts val="11479"/>
              </a:lnSpc>
            </a:pPr>
            <a:r>
              <a:rPr lang="en-US" sz="8199" dirty="0">
                <a:solidFill>
                  <a:srgbClr val="000000"/>
                </a:solidFill>
                <a:latin typeface="Open Sans"/>
              </a:rPr>
              <a:t>Housing Solutions Meeting </a:t>
            </a:r>
          </a:p>
        </p:txBody>
      </p:sp>
      <p:pic>
        <p:nvPicPr>
          <p:cNvPr id="4" name="Picture 3">
            <a:extLst>
              <a:ext uri="{FF2B5EF4-FFF2-40B4-BE49-F238E27FC236}">
                <a16:creationId xmlns:a16="http://schemas.microsoft.com/office/drawing/2014/main" id="{F03AE1E9-B448-2CBB-7CD9-022B199B8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26706"/>
            <a:ext cx="18288000" cy="440042"/>
          </a:xfrm>
          <a:prstGeom prst="rect">
            <a:avLst/>
          </a:prstGeom>
        </p:spPr>
      </p:pic>
      <p:pic>
        <p:nvPicPr>
          <p:cNvPr id="5" name="Picture 4" descr="Logo, company name&#10;&#10;Description automatically generated">
            <a:extLst>
              <a:ext uri="{FF2B5EF4-FFF2-40B4-BE49-F238E27FC236}">
                <a16:creationId xmlns:a16="http://schemas.microsoft.com/office/drawing/2014/main" id="{E3A3EB39-A99C-5068-ABD3-E9813C74B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cSld>
  <p:clrMapOvr>
    <a:masterClrMapping/>
  </p:clrMapOvr>
  <p:transition spd="med">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road with houses and arrows&#10;&#10;Description automatically generated with medium confidence">
            <a:extLst>
              <a:ext uri="{FF2B5EF4-FFF2-40B4-BE49-F238E27FC236}">
                <a16:creationId xmlns:a16="http://schemas.microsoft.com/office/drawing/2014/main" id="{2AC60868-C0BD-FF99-58DF-B560632E5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599" y="3007829"/>
            <a:ext cx="5638801" cy="6660001"/>
          </a:xfrm>
          <a:prstGeom prst="rect">
            <a:avLst/>
          </a:prstGeom>
        </p:spPr>
      </p:pic>
      <p:sp>
        <p:nvSpPr>
          <p:cNvPr id="3" name="TextBox 3">
            <a:extLst>
              <a:ext uri="{FF2B5EF4-FFF2-40B4-BE49-F238E27FC236}">
                <a16:creationId xmlns:a16="http://schemas.microsoft.com/office/drawing/2014/main" id="{C6C17AE1-FC26-1622-C09D-6735CE668C41}"/>
              </a:ext>
            </a:extLst>
          </p:cNvPr>
          <p:cNvSpPr txBox="1"/>
          <p:nvPr/>
        </p:nvSpPr>
        <p:spPr>
          <a:xfrm>
            <a:off x="9144000" y="3619500"/>
            <a:ext cx="7848600" cy="4618829"/>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Open Sans"/>
              </a:rPr>
              <a:t>It is a system to coordinate housing referrals for those experiencing literal homelessness.</a:t>
            </a:r>
          </a:p>
        </p:txBody>
      </p:sp>
      <p:sp>
        <p:nvSpPr>
          <p:cNvPr id="4" name="TextBox 3">
            <a:extLst>
              <a:ext uri="{FF2B5EF4-FFF2-40B4-BE49-F238E27FC236}">
                <a16:creationId xmlns:a16="http://schemas.microsoft.com/office/drawing/2014/main" id="{415C5320-7B51-1CB6-D1B1-9FE511EE0AEC}"/>
              </a:ext>
            </a:extLst>
          </p:cNvPr>
          <p:cNvSpPr txBox="1"/>
          <p:nvPr/>
        </p:nvSpPr>
        <p:spPr>
          <a:xfrm>
            <a:off x="1295400" y="1383098"/>
            <a:ext cx="16230600" cy="1810367"/>
          </a:xfrm>
          <a:prstGeom prst="rect">
            <a:avLst/>
          </a:prstGeom>
        </p:spPr>
        <p:txBody>
          <a:bodyPr lIns="0" tIns="0" rIns="0" bIns="0" rtlCol="0" anchor="t">
            <a:spAutoFit/>
          </a:bodyPr>
          <a:lstStyle/>
          <a:p>
            <a:pPr algn="ctr">
              <a:lnSpc>
                <a:spcPts val="7279"/>
              </a:lnSpc>
            </a:pPr>
            <a:endParaRPr lang="en-US" sz="5199" dirty="0">
              <a:solidFill>
                <a:srgbClr val="000000"/>
              </a:solidFill>
              <a:latin typeface="Open Sans"/>
            </a:endParaRPr>
          </a:p>
          <a:p>
            <a:pPr algn="ctr">
              <a:lnSpc>
                <a:spcPts val="7279"/>
              </a:lnSpc>
            </a:pPr>
            <a:r>
              <a:rPr lang="en-US" sz="5199" dirty="0">
                <a:solidFill>
                  <a:srgbClr val="000000"/>
                </a:solidFill>
                <a:latin typeface="Open Sans"/>
              </a:rPr>
              <a:t>What is Coordinated Entry?</a:t>
            </a:r>
          </a:p>
        </p:txBody>
      </p:sp>
      <p:pic>
        <p:nvPicPr>
          <p:cNvPr id="5" name="Picture 4">
            <a:extLst>
              <a:ext uri="{FF2B5EF4-FFF2-40B4-BE49-F238E27FC236}">
                <a16:creationId xmlns:a16="http://schemas.microsoft.com/office/drawing/2014/main" id="{13527193-4221-6A44-58FA-85421B8E8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3" y="1281940"/>
            <a:ext cx="18288000" cy="440042"/>
          </a:xfrm>
          <a:prstGeom prst="rect">
            <a:avLst/>
          </a:prstGeom>
        </p:spPr>
      </p:pic>
      <p:pic>
        <p:nvPicPr>
          <p:cNvPr id="6" name="Picture 5" descr="Logo, company name&#10;&#10;Description automatically generated">
            <a:extLst>
              <a:ext uri="{FF2B5EF4-FFF2-40B4-BE49-F238E27FC236}">
                <a16:creationId xmlns:a16="http://schemas.microsoft.com/office/drawing/2014/main" id="{A49F67F9-5A24-FF0E-83EF-7F84292E1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7432" y="184369"/>
            <a:ext cx="1478568" cy="985712"/>
          </a:xfrm>
          <a:prstGeom prst="rect">
            <a:avLst/>
          </a:prstGeom>
        </p:spPr>
      </p:pic>
      <p:pic>
        <p:nvPicPr>
          <p:cNvPr id="7" name="Picture 6" descr="Logo, company name&#10;&#10;Description automatically generated">
            <a:extLst>
              <a:ext uri="{FF2B5EF4-FFF2-40B4-BE49-F238E27FC236}">
                <a16:creationId xmlns:a16="http://schemas.microsoft.com/office/drawing/2014/main" id="{992F61A9-16D0-32C5-C2CA-E46523973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309416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CBE71-338B-3837-28AB-0A9367FFD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7" y="1315000"/>
            <a:ext cx="18288000" cy="440042"/>
          </a:xfrm>
          <a:prstGeom prst="rect">
            <a:avLst/>
          </a:prstGeom>
        </p:spPr>
      </p:pic>
      <p:sp>
        <p:nvSpPr>
          <p:cNvPr id="3" name="Freeform 2">
            <a:extLst>
              <a:ext uri="{FF2B5EF4-FFF2-40B4-BE49-F238E27FC236}">
                <a16:creationId xmlns:a16="http://schemas.microsoft.com/office/drawing/2014/main" id="{2F238D88-2179-4665-ECBE-4100ED11AA1F}"/>
              </a:ext>
            </a:extLst>
          </p:cNvPr>
          <p:cNvSpPr/>
          <p:nvPr/>
        </p:nvSpPr>
        <p:spPr>
          <a:xfrm>
            <a:off x="29497" y="1847261"/>
            <a:ext cx="18258503" cy="8439739"/>
          </a:xfrm>
          <a:custGeom>
            <a:avLst/>
            <a:gdLst/>
            <a:ahLst/>
            <a:cxnLst/>
            <a:rect l="l" t="t" r="r" b="b"/>
            <a:pathLst>
              <a:path w="17868858" h="7147543">
                <a:moveTo>
                  <a:pt x="0" y="0"/>
                </a:moveTo>
                <a:lnTo>
                  <a:pt x="17868858" y="0"/>
                </a:lnTo>
                <a:lnTo>
                  <a:pt x="17868858" y="7147543"/>
                </a:lnTo>
                <a:lnTo>
                  <a:pt x="0" y="7147543"/>
                </a:lnTo>
                <a:lnTo>
                  <a:pt x="0" y="0"/>
                </a:lnTo>
                <a:close/>
              </a:path>
            </a:pathLst>
          </a:custGeom>
          <a:blipFill>
            <a:blip r:embed="rId3"/>
            <a:stretch>
              <a:fillRect/>
            </a:stretch>
          </a:blipFill>
        </p:spPr>
        <p:txBody>
          <a:bodyPr/>
          <a:lstStyle/>
          <a:p>
            <a:endParaRPr lang="en-US"/>
          </a:p>
        </p:txBody>
      </p:sp>
      <p:sp>
        <p:nvSpPr>
          <p:cNvPr id="4" name="TextBox 6">
            <a:extLst>
              <a:ext uri="{FF2B5EF4-FFF2-40B4-BE49-F238E27FC236}">
                <a16:creationId xmlns:a16="http://schemas.microsoft.com/office/drawing/2014/main" id="{FB9ACC11-6C33-3475-F0E4-AF7C1BB90A91}"/>
              </a:ext>
            </a:extLst>
          </p:cNvPr>
          <p:cNvSpPr txBox="1"/>
          <p:nvPr/>
        </p:nvSpPr>
        <p:spPr>
          <a:xfrm>
            <a:off x="229236" y="3039932"/>
            <a:ext cx="9067800" cy="3734677"/>
          </a:xfrm>
          <a:prstGeom prst="rect">
            <a:avLst/>
          </a:prstGeom>
        </p:spPr>
        <p:txBody>
          <a:bodyPr wrap="square" lIns="0" tIns="0" rIns="0" bIns="0" rtlCol="0" anchor="t">
            <a:spAutoFit/>
          </a:bodyPr>
          <a:lstStyle/>
          <a:p>
            <a:pPr algn="ctr">
              <a:lnSpc>
                <a:spcPts val="7443"/>
              </a:lnSpc>
            </a:pPr>
            <a:r>
              <a:rPr lang="en-US" sz="5316" b="1" dirty="0">
                <a:solidFill>
                  <a:schemeClr val="bg1"/>
                </a:solidFill>
                <a:latin typeface="Open Sans"/>
              </a:rPr>
              <a:t>Please visit our website at www.lowcountrycoc.org or contact Heather Carver if you have any questions.  </a:t>
            </a:r>
          </a:p>
        </p:txBody>
      </p:sp>
      <p:pic>
        <p:nvPicPr>
          <p:cNvPr id="5" name="Picture 4" descr="Logo, company name&#10;&#10;Description automatically generated">
            <a:extLst>
              <a:ext uri="{FF2B5EF4-FFF2-40B4-BE49-F238E27FC236}">
                <a16:creationId xmlns:a16="http://schemas.microsoft.com/office/drawing/2014/main" id="{B1981FCF-056A-367F-EAEC-1E9A6F9A5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1376652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DC3190EB-10F5-3AD5-DF93-D2E6C80F95FD}"/>
              </a:ext>
            </a:extLst>
          </p:cNvPr>
          <p:cNvSpPr/>
          <p:nvPr/>
        </p:nvSpPr>
        <p:spPr>
          <a:xfrm>
            <a:off x="0" y="9426130"/>
            <a:ext cx="18288000" cy="860869"/>
          </a:xfrm>
          <a:prstGeom prst="rect">
            <a:avLst/>
          </a:prstGeom>
          <a:solidFill>
            <a:srgbClr val="89E8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85A74359-10A6-81D4-F6C0-D5A07CE6E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5347"/>
            <a:ext cx="18288000" cy="440042"/>
          </a:xfrm>
          <a:prstGeom prst="rect">
            <a:avLst/>
          </a:prstGeom>
        </p:spPr>
      </p:pic>
      <p:pic>
        <p:nvPicPr>
          <p:cNvPr id="11" name="Picture 10" descr="Hand holding piece of white puzzle on blue background">
            <a:extLst>
              <a:ext uri="{FF2B5EF4-FFF2-40B4-BE49-F238E27FC236}">
                <a16:creationId xmlns:a16="http://schemas.microsoft.com/office/drawing/2014/main" id="{CCAF1CA9-293A-241A-8935-8A3E84B2C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746973"/>
            <a:ext cx="12344399" cy="7679158"/>
          </a:xfrm>
          <a:prstGeom prst="rect">
            <a:avLst/>
          </a:prstGeom>
        </p:spPr>
      </p:pic>
      <p:grpSp>
        <p:nvGrpSpPr>
          <p:cNvPr id="2" name="Group 5">
            <a:extLst>
              <a:ext uri="{FF2B5EF4-FFF2-40B4-BE49-F238E27FC236}">
                <a16:creationId xmlns:a16="http://schemas.microsoft.com/office/drawing/2014/main" id="{91C96077-1228-87B9-F913-43A5240A2B25}"/>
              </a:ext>
            </a:extLst>
          </p:cNvPr>
          <p:cNvGrpSpPr/>
          <p:nvPr/>
        </p:nvGrpSpPr>
        <p:grpSpPr>
          <a:xfrm>
            <a:off x="1371600" y="1746972"/>
            <a:ext cx="8655014" cy="7679158"/>
            <a:chOff x="76200" y="-8681"/>
            <a:chExt cx="899765" cy="812800"/>
          </a:xfrm>
        </p:grpSpPr>
        <p:sp>
          <p:nvSpPr>
            <p:cNvPr id="3" name="Freeform 6">
              <a:extLst>
                <a:ext uri="{FF2B5EF4-FFF2-40B4-BE49-F238E27FC236}">
                  <a16:creationId xmlns:a16="http://schemas.microsoft.com/office/drawing/2014/main" id="{38A81E2E-490D-C364-E163-9659CF62FF21}"/>
                </a:ext>
              </a:extLst>
            </p:cNvPr>
            <p:cNvSpPr/>
            <p:nvPr/>
          </p:nvSpPr>
          <p:spPr>
            <a:xfrm>
              <a:off x="163165" y="-868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1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BB7DC3CC-D917-3F19-3707-165404B306DF}"/>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8">
            <a:extLst>
              <a:ext uri="{FF2B5EF4-FFF2-40B4-BE49-F238E27FC236}">
                <a16:creationId xmlns:a16="http://schemas.microsoft.com/office/drawing/2014/main" id="{1D0D8499-7AD9-4C83-BE6A-456F15202236}"/>
              </a:ext>
            </a:extLst>
          </p:cNvPr>
          <p:cNvSpPr txBox="1"/>
          <p:nvPr/>
        </p:nvSpPr>
        <p:spPr>
          <a:xfrm>
            <a:off x="2703214" y="4561379"/>
            <a:ext cx="6965987" cy="1974900"/>
          </a:xfrm>
          <a:prstGeom prst="rect">
            <a:avLst/>
          </a:prstGeom>
        </p:spPr>
        <p:txBody>
          <a:bodyPr wrap="square" lIns="0" tIns="0" rIns="0" bIns="0" rtlCol="0" anchor="t">
            <a:spAutoFit/>
          </a:bodyPr>
          <a:lstStyle/>
          <a:p>
            <a:pPr algn="ctr">
              <a:lnSpc>
                <a:spcPts val="7680"/>
              </a:lnSpc>
            </a:pPr>
            <a:r>
              <a:rPr lang="en-US" sz="7200" dirty="0">
                <a:solidFill>
                  <a:srgbClr val="000000"/>
                </a:solidFill>
                <a:latin typeface="Open Sans" panose="020B0606030504020204" pitchFamily="34" charset="0"/>
                <a:ea typeface="Open Sans" panose="020B0606030504020204" pitchFamily="34" charset="0"/>
                <a:cs typeface="Open Sans" panose="020B0606030504020204" pitchFamily="34" charset="0"/>
              </a:rPr>
              <a:t>Resource Sharing</a:t>
            </a:r>
          </a:p>
        </p:txBody>
      </p:sp>
      <p:sp>
        <p:nvSpPr>
          <p:cNvPr id="7" name="Freeform 5">
            <a:extLst>
              <a:ext uri="{FF2B5EF4-FFF2-40B4-BE49-F238E27FC236}">
                <a16:creationId xmlns:a16="http://schemas.microsoft.com/office/drawing/2014/main" id="{AA7F0093-8277-D6E4-5BCA-076736812FEF}"/>
              </a:ext>
            </a:extLst>
          </p:cNvPr>
          <p:cNvSpPr/>
          <p:nvPr/>
        </p:nvSpPr>
        <p:spPr>
          <a:xfrm>
            <a:off x="3609696" y="6466536"/>
            <a:ext cx="5153024" cy="2959595"/>
          </a:xfrm>
          <a:custGeom>
            <a:avLst/>
            <a:gdLst/>
            <a:ahLst/>
            <a:cxnLst/>
            <a:rect l="l" t="t" r="r" b="b"/>
            <a:pathLst>
              <a:path w="8604134" h="4780074">
                <a:moveTo>
                  <a:pt x="0" y="0"/>
                </a:moveTo>
                <a:lnTo>
                  <a:pt x="8604133" y="0"/>
                </a:lnTo>
                <a:lnTo>
                  <a:pt x="8604133" y="4780074"/>
                </a:lnTo>
                <a:lnTo>
                  <a:pt x="0" y="4780074"/>
                </a:lnTo>
                <a:lnTo>
                  <a:pt x="0" y="0"/>
                </a:lnTo>
                <a:close/>
              </a:path>
            </a:pathLst>
          </a:custGeom>
          <a:blipFill>
            <a:blip r:embed="rId5"/>
            <a:stretch>
              <a:fillRect/>
            </a:stretch>
          </a:blipFill>
        </p:spPr>
        <p:txBody>
          <a:bodyPr/>
          <a:lstStyle/>
          <a:p>
            <a:endParaRPr lang="en-US"/>
          </a:p>
        </p:txBody>
      </p:sp>
      <p:pic>
        <p:nvPicPr>
          <p:cNvPr id="5" name="Picture 4" descr="Logo, company name&#10;&#10;Description automatically generated">
            <a:extLst>
              <a:ext uri="{FF2B5EF4-FFF2-40B4-BE49-F238E27FC236}">
                <a16:creationId xmlns:a16="http://schemas.microsoft.com/office/drawing/2014/main" id="{C6C407FD-957B-F4C2-C5A5-A46398E741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3283692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wall clock on a yellow background">
            <a:extLst>
              <a:ext uri="{FF2B5EF4-FFF2-40B4-BE49-F238E27FC236}">
                <a16:creationId xmlns:a16="http://schemas.microsoft.com/office/drawing/2014/main" id="{82F3428C-9956-DB51-DAE4-5B9664598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7572"/>
            <a:ext cx="18288000" cy="8127928"/>
          </a:xfrm>
          <a:prstGeom prst="rect">
            <a:avLst/>
          </a:prstGeom>
        </p:spPr>
      </p:pic>
      <p:sp>
        <p:nvSpPr>
          <p:cNvPr id="8" name="AutoShape 3">
            <a:extLst>
              <a:ext uri="{FF2B5EF4-FFF2-40B4-BE49-F238E27FC236}">
                <a16:creationId xmlns:a16="http://schemas.microsoft.com/office/drawing/2014/main" id="{DC3190EB-10F5-3AD5-DF93-D2E6C80F95FD}"/>
              </a:ext>
            </a:extLst>
          </p:cNvPr>
          <p:cNvSpPr/>
          <p:nvPr/>
        </p:nvSpPr>
        <p:spPr>
          <a:xfrm>
            <a:off x="0" y="9426130"/>
            <a:ext cx="18288000" cy="860869"/>
          </a:xfrm>
          <a:prstGeom prst="rect">
            <a:avLst/>
          </a:prstGeom>
          <a:solidFill>
            <a:srgbClr val="89E8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85A74359-10A6-81D4-F6C0-D5A07CE6E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 y="1434751"/>
            <a:ext cx="18288000" cy="440042"/>
          </a:xfrm>
          <a:prstGeom prst="rect">
            <a:avLst/>
          </a:prstGeom>
        </p:spPr>
      </p:pic>
      <p:grpSp>
        <p:nvGrpSpPr>
          <p:cNvPr id="2" name="Group 5">
            <a:extLst>
              <a:ext uri="{FF2B5EF4-FFF2-40B4-BE49-F238E27FC236}">
                <a16:creationId xmlns:a16="http://schemas.microsoft.com/office/drawing/2014/main" id="{91C96077-1228-87B9-F913-43A5240A2B25}"/>
              </a:ext>
            </a:extLst>
          </p:cNvPr>
          <p:cNvGrpSpPr/>
          <p:nvPr/>
        </p:nvGrpSpPr>
        <p:grpSpPr>
          <a:xfrm>
            <a:off x="8440237" y="2247900"/>
            <a:ext cx="7942763" cy="7140129"/>
            <a:chOff x="76200" y="-8681"/>
            <a:chExt cx="899765" cy="812800"/>
          </a:xfrm>
        </p:grpSpPr>
        <p:sp>
          <p:nvSpPr>
            <p:cNvPr id="3" name="Freeform 6">
              <a:extLst>
                <a:ext uri="{FF2B5EF4-FFF2-40B4-BE49-F238E27FC236}">
                  <a16:creationId xmlns:a16="http://schemas.microsoft.com/office/drawing/2014/main" id="{38A81E2E-490D-C364-E163-9659CF62FF21}"/>
                </a:ext>
              </a:extLst>
            </p:cNvPr>
            <p:cNvSpPr/>
            <p:nvPr/>
          </p:nvSpPr>
          <p:spPr>
            <a:xfrm>
              <a:off x="163165" y="-868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1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BB7DC3CC-D917-3F19-3707-165404B306DF}"/>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8">
            <a:extLst>
              <a:ext uri="{FF2B5EF4-FFF2-40B4-BE49-F238E27FC236}">
                <a16:creationId xmlns:a16="http://schemas.microsoft.com/office/drawing/2014/main" id="{1D0D8499-7AD9-4C83-BE6A-456F15202236}"/>
              </a:ext>
            </a:extLst>
          </p:cNvPr>
          <p:cNvSpPr txBox="1"/>
          <p:nvPr/>
        </p:nvSpPr>
        <p:spPr>
          <a:xfrm>
            <a:off x="9555591" y="4610100"/>
            <a:ext cx="6446409" cy="1974900"/>
          </a:xfrm>
          <a:prstGeom prst="rect">
            <a:avLst/>
          </a:prstGeom>
        </p:spPr>
        <p:txBody>
          <a:bodyPr wrap="square" lIns="0" tIns="0" rIns="0" bIns="0" rtlCol="0" anchor="t">
            <a:spAutoFit/>
          </a:bodyPr>
          <a:lstStyle/>
          <a:p>
            <a:pPr>
              <a:lnSpc>
                <a:spcPts val="7680"/>
              </a:lnSpc>
            </a:pPr>
            <a:r>
              <a:rPr lang="en-US" sz="7200" dirty="0">
                <a:solidFill>
                  <a:srgbClr val="000000"/>
                </a:solidFill>
                <a:latin typeface="Open Sans" panose="020B0606030504020204" pitchFamily="34" charset="0"/>
                <a:ea typeface="Open Sans" panose="020B0606030504020204" pitchFamily="34" charset="0"/>
                <a:cs typeface="Open Sans" panose="020B0606030504020204" pitchFamily="34" charset="0"/>
              </a:rPr>
              <a:t>Point In Time Count</a:t>
            </a:r>
          </a:p>
        </p:txBody>
      </p:sp>
      <p:sp>
        <p:nvSpPr>
          <p:cNvPr id="7" name="Freeform 5">
            <a:extLst>
              <a:ext uri="{FF2B5EF4-FFF2-40B4-BE49-F238E27FC236}">
                <a16:creationId xmlns:a16="http://schemas.microsoft.com/office/drawing/2014/main" id="{AA7F0093-8277-D6E4-5BCA-076736812FEF}"/>
              </a:ext>
            </a:extLst>
          </p:cNvPr>
          <p:cNvSpPr/>
          <p:nvPr/>
        </p:nvSpPr>
        <p:spPr>
          <a:xfrm>
            <a:off x="10336868" y="6307872"/>
            <a:ext cx="5427755" cy="3200360"/>
          </a:xfrm>
          <a:custGeom>
            <a:avLst/>
            <a:gdLst/>
            <a:ahLst/>
            <a:cxnLst/>
            <a:rect l="l" t="t" r="r" b="b"/>
            <a:pathLst>
              <a:path w="8604134" h="4780074">
                <a:moveTo>
                  <a:pt x="0" y="0"/>
                </a:moveTo>
                <a:lnTo>
                  <a:pt x="8604133" y="0"/>
                </a:lnTo>
                <a:lnTo>
                  <a:pt x="8604133" y="4780074"/>
                </a:lnTo>
                <a:lnTo>
                  <a:pt x="0" y="4780074"/>
                </a:lnTo>
                <a:lnTo>
                  <a:pt x="0" y="0"/>
                </a:lnTo>
                <a:close/>
              </a:path>
            </a:pathLst>
          </a:custGeom>
          <a:blipFill>
            <a:blip r:embed="rId5"/>
            <a:stretch>
              <a:fillRect/>
            </a:stretch>
          </a:blipFill>
        </p:spPr>
        <p:txBody>
          <a:bodyPr/>
          <a:lstStyle/>
          <a:p>
            <a:endParaRPr lang="en-US"/>
          </a:p>
        </p:txBody>
      </p:sp>
      <p:pic>
        <p:nvPicPr>
          <p:cNvPr id="5" name="Picture 4" descr="Logo, company name&#10;&#10;Description automatically generated">
            <a:extLst>
              <a:ext uri="{FF2B5EF4-FFF2-40B4-BE49-F238E27FC236}">
                <a16:creationId xmlns:a16="http://schemas.microsoft.com/office/drawing/2014/main" id="{4577D57C-8D8C-8EEC-5B39-06492A97FC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2420271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74359-10A6-81D4-F6C0-D5A07CE6E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 y="1434751"/>
            <a:ext cx="18288000" cy="440042"/>
          </a:xfrm>
          <a:prstGeom prst="rect">
            <a:avLst/>
          </a:prstGeom>
        </p:spPr>
      </p:pic>
      <p:pic>
        <p:nvPicPr>
          <p:cNvPr id="5" name="Picture 4" descr="Logo, company name&#10;&#10;Description automatically generated">
            <a:extLst>
              <a:ext uri="{FF2B5EF4-FFF2-40B4-BE49-F238E27FC236}">
                <a16:creationId xmlns:a16="http://schemas.microsoft.com/office/drawing/2014/main" id="{4577D57C-8D8C-8EEC-5B39-06492A97F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
        <p:nvSpPr>
          <p:cNvPr id="12" name="Title 1">
            <a:extLst>
              <a:ext uri="{FF2B5EF4-FFF2-40B4-BE49-F238E27FC236}">
                <a16:creationId xmlns:a16="http://schemas.microsoft.com/office/drawing/2014/main" id="{5A63F391-F86E-1F72-7514-8628E36366DB}"/>
              </a:ext>
            </a:extLst>
          </p:cNvPr>
          <p:cNvSpPr txBox="1">
            <a:spLocks/>
          </p:cNvSpPr>
          <p:nvPr/>
        </p:nvSpPr>
        <p:spPr>
          <a:xfrm>
            <a:off x="76201" y="2400300"/>
            <a:ext cx="18187218" cy="1188720"/>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dirty="0">
                <a:latin typeface="+mn-lt"/>
              </a:rPr>
              <a:t>What the unsheltered PIT count is and what it isn’t</a:t>
            </a:r>
          </a:p>
        </p:txBody>
      </p:sp>
      <p:sp>
        <p:nvSpPr>
          <p:cNvPr id="14" name="Content Placeholder 2">
            <a:extLst>
              <a:ext uri="{FF2B5EF4-FFF2-40B4-BE49-F238E27FC236}">
                <a16:creationId xmlns:a16="http://schemas.microsoft.com/office/drawing/2014/main" id="{6E1F103D-877F-3C0B-2380-248D465D8A40}"/>
              </a:ext>
            </a:extLst>
          </p:cNvPr>
          <p:cNvSpPr txBox="1">
            <a:spLocks/>
          </p:cNvSpPr>
          <p:nvPr/>
        </p:nvSpPr>
        <p:spPr>
          <a:xfrm>
            <a:off x="1066800" y="4784717"/>
            <a:ext cx="7239000" cy="4321183"/>
          </a:xfrm>
          <a:prstGeom prst="rect">
            <a:avLst/>
          </a:prstGeom>
          <a:solidFill>
            <a:schemeClr val="accent3"/>
          </a:solidFill>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800" dirty="0"/>
              <a:t>The Point-in-Time (PIT) count is a count of sheltered and unsheltered homeless persons on a single night in January. </a:t>
            </a:r>
          </a:p>
          <a:p>
            <a:pPr marL="0" indent="0">
              <a:buNone/>
            </a:pPr>
            <a:endParaRPr lang="en-US" sz="2800" dirty="0"/>
          </a:p>
          <a:p>
            <a:r>
              <a:rPr lang="en-US" sz="2800" dirty="0"/>
              <a:t>A PIT count is intended to capture information on the homeless population to create a “snapshot” of what homelessness looks like in our community.</a:t>
            </a:r>
          </a:p>
        </p:txBody>
      </p:sp>
      <p:sp>
        <p:nvSpPr>
          <p:cNvPr id="15" name="Content Placeholder 2">
            <a:extLst>
              <a:ext uri="{FF2B5EF4-FFF2-40B4-BE49-F238E27FC236}">
                <a16:creationId xmlns:a16="http://schemas.microsoft.com/office/drawing/2014/main" id="{59AF6DF6-3C37-D53F-5298-64CEC782594E}"/>
              </a:ext>
            </a:extLst>
          </p:cNvPr>
          <p:cNvSpPr txBox="1">
            <a:spLocks/>
          </p:cNvSpPr>
          <p:nvPr/>
        </p:nvSpPr>
        <p:spPr>
          <a:xfrm>
            <a:off x="9110472" y="4792336"/>
            <a:ext cx="7729728" cy="4313563"/>
          </a:xfrm>
          <a:prstGeom prst="rect">
            <a:avLst/>
          </a:prstGeom>
          <a:solidFill>
            <a:schemeClr val="accent6"/>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800" dirty="0"/>
              <a:t>Doesn’t count everyone that has been homeless ever in a particular community </a:t>
            </a:r>
          </a:p>
          <a:p>
            <a:endParaRPr lang="en-US" sz="2800" dirty="0"/>
          </a:p>
          <a:p>
            <a:r>
              <a:rPr lang="en-US" sz="2800" dirty="0"/>
              <a:t>Doesn’t replace other data reports; It is a piece of the data puzzle </a:t>
            </a:r>
          </a:p>
          <a:p>
            <a:endParaRPr lang="en-US" sz="2800" dirty="0"/>
          </a:p>
          <a:p>
            <a:r>
              <a:rPr lang="en-US" sz="2800" b="1" dirty="0"/>
              <a:t>Doesn’t Work without volunteers and community support </a:t>
            </a:r>
            <a:endParaRPr lang="en-US" sz="2800" dirty="0"/>
          </a:p>
          <a:p>
            <a:endParaRPr lang="en-US" dirty="0"/>
          </a:p>
        </p:txBody>
      </p:sp>
    </p:spTree>
    <p:extLst>
      <p:ext uri="{BB962C8B-B14F-4D97-AF65-F5344CB8AC3E}">
        <p14:creationId xmlns:p14="http://schemas.microsoft.com/office/powerpoint/2010/main" val="1726268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fferent colored question marks">
            <a:extLst>
              <a:ext uri="{FF2B5EF4-FFF2-40B4-BE49-F238E27FC236}">
                <a16:creationId xmlns:a16="http://schemas.microsoft.com/office/drawing/2014/main" id="{255EA08A-8CB7-1241-F704-2E70778FB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668" y="1928694"/>
            <a:ext cx="14858663" cy="8358306"/>
          </a:xfrm>
          <a:prstGeom prst="rect">
            <a:avLst/>
          </a:prstGeom>
        </p:spPr>
      </p:pic>
      <p:pic>
        <p:nvPicPr>
          <p:cNvPr id="9" name="Picture 8">
            <a:extLst>
              <a:ext uri="{FF2B5EF4-FFF2-40B4-BE49-F238E27FC236}">
                <a16:creationId xmlns:a16="http://schemas.microsoft.com/office/drawing/2014/main" id="{85A74359-10A6-81D4-F6C0-D5A07CE6E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 y="1434751"/>
            <a:ext cx="18288000" cy="440042"/>
          </a:xfrm>
          <a:prstGeom prst="rect">
            <a:avLst/>
          </a:prstGeom>
        </p:spPr>
      </p:pic>
      <p:pic>
        <p:nvPicPr>
          <p:cNvPr id="5" name="Picture 4" descr="Logo, company name&#10;&#10;Description automatically generated">
            <a:extLst>
              <a:ext uri="{FF2B5EF4-FFF2-40B4-BE49-F238E27FC236}">
                <a16:creationId xmlns:a16="http://schemas.microsoft.com/office/drawing/2014/main" id="{4577D57C-8D8C-8EEC-5B39-06492A97FC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graphicFrame>
        <p:nvGraphicFramePr>
          <p:cNvPr id="2" name="Diagram 1">
            <a:extLst>
              <a:ext uri="{FF2B5EF4-FFF2-40B4-BE49-F238E27FC236}">
                <a16:creationId xmlns:a16="http://schemas.microsoft.com/office/drawing/2014/main" id="{D0C4A925-E090-59EA-50EB-A3D8EE9BFCE8}"/>
              </a:ext>
            </a:extLst>
          </p:cNvPr>
          <p:cNvGraphicFramePr/>
          <p:nvPr>
            <p:extLst>
              <p:ext uri="{D42A27DB-BD31-4B8C-83A1-F6EECF244321}">
                <p14:modId xmlns:p14="http://schemas.microsoft.com/office/powerpoint/2010/main" val="3938164346"/>
              </p:ext>
            </p:extLst>
          </p:nvPr>
        </p:nvGraphicFramePr>
        <p:xfrm>
          <a:off x="3886200" y="2552700"/>
          <a:ext cx="11353800" cy="665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24168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opwatch">
            <a:extLst>
              <a:ext uri="{FF2B5EF4-FFF2-40B4-BE49-F238E27FC236}">
                <a16:creationId xmlns:a16="http://schemas.microsoft.com/office/drawing/2014/main" id="{C4924E3A-73E5-278B-3726-A2A9A78D5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2" y="0"/>
            <a:ext cx="18287999" cy="10287000"/>
          </a:xfrm>
          <a:prstGeom prst="rect">
            <a:avLst/>
          </a:prstGeom>
        </p:spPr>
      </p:pic>
      <p:pic>
        <p:nvPicPr>
          <p:cNvPr id="9" name="Picture 8">
            <a:extLst>
              <a:ext uri="{FF2B5EF4-FFF2-40B4-BE49-F238E27FC236}">
                <a16:creationId xmlns:a16="http://schemas.microsoft.com/office/drawing/2014/main" id="{85A74359-10A6-81D4-F6C0-D5A07CE6E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 y="1434751"/>
            <a:ext cx="18288000" cy="440042"/>
          </a:xfrm>
          <a:prstGeom prst="rect">
            <a:avLst/>
          </a:prstGeom>
        </p:spPr>
      </p:pic>
      <p:pic>
        <p:nvPicPr>
          <p:cNvPr id="5" name="Picture 4" descr="Logo, company name&#10;&#10;Description automatically generated">
            <a:extLst>
              <a:ext uri="{FF2B5EF4-FFF2-40B4-BE49-F238E27FC236}">
                <a16:creationId xmlns:a16="http://schemas.microsoft.com/office/drawing/2014/main" id="{4577D57C-8D8C-8EEC-5B39-06492A97FC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
        <p:nvSpPr>
          <p:cNvPr id="4" name="TextBox 3">
            <a:extLst>
              <a:ext uri="{FF2B5EF4-FFF2-40B4-BE49-F238E27FC236}">
                <a16:creationId xmlns:a16="http://schemas.microsoft.com/office/drawing/2014/main" id="{49B6F7B1-BCEA-98A6-CE36-A92F608413EE}"/>
              </a:ext>
            </a:extLst>
          </p:cNvPr>
          <p:cNvSpPr txBox="1"/>
          <p:nvPr/>
        </p:nvSpPr>
        <p:spPr>
          <a:xfrm>
            <a:off x="2438400" y="4518792"/>
            <a:ext cx="14097000" cy="2554545"/>
          </a:xfrm>
          <a:prstGeom prst="rect">
            <a:avLst/>
          </a:prstGeom>
          <a:solidFill>
            <a:schemeClr val="tx1"/>
          </a:solidFill>
        </p:spPr>
        <p:txBody>
          <a:bodyPr wrap="square">
            <a:spAutoFit/>
          </a:bodyPr>
          <a:lstStyle/>
          <a:p>
            <a:r>
              <a:rPr lang="en-US" sz="8000" dirty="0">
                <a:solidFill>
                  <a:schemeClr val="bg1"/>
                </a:solidFill>
              </a:rPr>
              <a:t>Can we count on you?  Sign up at: https://lowcountrycoc.org/count</a:t>
            </a:r>
          </a:p>
        </p:txBody>
      </p:sp>
    </p:spTree>
    <p:extLst>
      <p:ext uri="{BB962C8B-B14F-4D97-AF65-F5344CB8AC3E}">
        <p14:creationId xmlns:p14="http://schemas.microsoft.com/office/powerpoint/2010/main" val="391973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B454B-7FDD-187B-58E3-AC8A726E8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216"/>
            <a:ext cx="18288000" cy="437662"/>
          </a:xfrm>
          <a:prstGeom prst="rect">
            <a:avLst/>
          </a:prstGeom>
        </p:spPr>
      </p:pic>
      <p:pic>
        <p:nvPicPr>
          <p:cNvPr id="9" name="Picture 8" descr="A two colored squares with white text&#10;&#10;Description automatically generated">
            <a:extLst>
              <a:ext uri="{FF2B5EF4-FFF2-40B4-BE49-F238E27FC236}">
                <a16:creationId xmlns:a16="http://schemas.microsoft.com/office/drawing/2014/main" id="{8FCAB83B-7B5E-705F-5933-D6289A6D8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679" y="1729135"/>
            <a:ext cx="11190921" cy="8439760"/>
          </a:xfrm>
          <a:prstGeom prst="rect">
            <a:avLst/>
          </a:prstGeom>
        </p:spPr>
      </p:pic>
      <p:pic>
        <p:nvPicPr>
          <p:cNvPr id="2" name="Picture 1" descr="Logo, company name&#10;&#10;Description automatically generated">
            <a:extLst>
              <a:ext uri="{FF2B5EF4-FFF2-40B4-BE49-F238E27FC236}">
                <a16:creationId xmlns:a16="http://schemas.microsoft.com/office/drawing/2014/main" id="{C27AD920-FDE1-8DE1-3FA3-51AAC0C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162247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7800"/>
            <a:ext cx="18288000" cy="437662"/>
          </a:xfrm>
          <a:prstGeom prst="rect">
            <a:avLst/>
          </a:prstGeom>
        </p:spPr>
      </p:pic>
      <p:sp>
        <p:nvSpPr>
          <p:cNvPr id="3" name="Freeform 2">
            <a:extLst>
              <a:ext uri="{FF2B5EF4-FFF2-40B4-BE49-F238E27FC236}">
                <a16:creationId xmlns:a16="http://schemas.microsoft.com/office/drawing/2014/main" id="{A30C48EE-9B63-DBCF-B4F8-070A34360F02}"/>
              </a:ext>
            </a:extLst>
          </p:cNvPr>
          <p:cNvSpPr/>
          <p:nvPr/>
        </p:nvSpPr>
        <p:spPr>
          <a:xfrm>
            <a:off x="762000" y="2319514"/>
            <a:ext cx="7839762" cy="5647971"/>
          </a:xfrm>
          <a:custGeom>
            <a:avLst/>
            <a:gdLst/>
            <a:ahLst/>
            <a:cxnLst/>
            <a:rect l="l" t="t" r="r" b="b"/>
            <a:pathLst>
              <a:path w="6702419" h="4670748">
                <a:moveTo>
                  <a:pt x="0" y="0"/>
                </a:moveTo>
                <a:lnTo>
                  <a:pt x="6702418" y="0"/>
                </a:lnTo>
                <a:lnTo>
                  <a:pt x="6702418" y="4670748"/>
                </a:lnTo>
                <a:lnTo>
                  <a:pt x="0" y="4670748"/>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DE2FB3C0-41BA-5DB9-F09A-D10EEC4C0D6B}"/>
              </a:ext>
            </a:extLst>
          </p:cNvPr>
          <p:cNvSpPr txBox="1"/>
          <p:nvPr/>
        </p:nvSpPr>
        <p:spPr>
          <a:xfrm>
            <a:off x="8763000" y="1979542"/>
            <a:ext cx="9067800" cy="8279190"/>
          </a:xfrm>
          <a:prstGeom prst="rect">
            <a:avLst/>
          </a:prstGeom>
          <a:noFill/>
        </p:spPr>
        <p:txBody>
          <a:bodyPr wrap="square">
            <a:spAutoFit/>
          </a:bodyPr>
          <a:lstStyle/>
          <a:p>
            <a:r>
              <a:rPr lang="en-US" sz="3800" dirty="0">
                <a:latin typeface="Open Sans" panose="020B0606030504020204" pitchFamily="34" charset="0"/>
                <a:ea typeface="Open Sans" panose="020B0606030504020204" pitchFamily="34" charset="0"/>
                <a:cs typeface="Open Sans" panose="020B0606030504020204" pitchFamily="34" charset="0"/>
              </a:rPr>
              <a:t>Coordinated Entry is an integrated process that streamlines access to limited resources in a community using assessment, case conferencing and client choice to match the needs of clients experiencing homelessness with available resources in a consistent and transparent manner. The CE system in the Lowcountry is intended to facilitate immediate and long-term housing interventions for those individuals or families that meet the HUD category 1 or category 4 definition of homelessness. </a:t>
            </a:r>
          </a:p>
        </p:txBody>
      </p:sp>
      <p:pic>
        <p:nvPicPr>
          <p:cNvPr id="5" name="Picture 4" descr="Logo, company name&#10;&#10;Description automatically generated">
            <a:extLst>
              <a:ext uri="{FF2B5EF4-FFF2-40B4-BE49-F238E27FC236}">
                <a16:creationId xmlns:a16="http://schemas.microsoft.com/office/drawing/2014/main" id="{090C468F-5CB7-4E19-F4C7-87158B542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417126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33500"/>
            <a:ext cx="18288000" cy="437662"/>
          </a:xfrm>
          <a:prstGeom prst="rect">
            <a:avLst/>
          </a:prstGeom>
        </p:spPr>
      </p:pic>
      <p:sp>
        <p:nvSpPr>
          <p:cNvPr id="3" name="Freeform 2">
            <a:extLst>
              <a:ext uri="{FF2B5EF4-FFF2-40B4-BE49-F238E27FC236}">
                <a16:creationId xmlns:a16="http://schemas.microsoft.com/office/drawing/2014/main" id="{8BC32144-330A-48FB-DD70-786736C49A66}"/>
              </a:ext>
            </a:extLst>
          </p:cNvPr>
          <p:cNvSpPr/>
          <p:nvPr/>
        </p:nvSpPr>
        <p:spPr>
          <a:xfrm>
            <a:off x="6172199" y="2316480"/>
            <a:ext cx="5943601" cy="4655858"/>
          </a:xfrm>
          <a:custGeom>
            <a:avLst/>
            <a:gdLst/>
            <a:ahLst/>
            <a:cxnLst/>
            <a:rect l="l" t="t" r="r" b="b"/>
            <a:pathLst>
              <a:path w="6903994" h="6903994">
                <a:moveTo>
                  <a:pt x="0" y="0"/>
                </a:moveTo>
                <a:lnTo>
                  <a:pt x="6903994" y="0"/>
                </a:lnTo>
                <a:lnTo>
                  <a:pt x="6903994" y="6903994"/>
                </a:lnTo>
                <a:lnTo>
                  <a:pt x="0" y="6903994"/>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65FB8048-4708-4070-922C-291AD5BDF129}"/>
              </a:ext>
            </a:extLst>
          </p:cNvPr>
          <p:cNvSpPr txBox="1"/>
          <p:nvPr/>
        </p:nvSpPr>
        <p:spPr>
          <a:xfrm>
            <a:off x="603008" y="6972338"/>
            <a:ext cx="17684992" cy="3125664"/>
          </a:xfrm>
          <a:prstGeom prst="rect">
            <a:avLst/>
          </a:prstGeom>
        </p:spPr>
        <p:txBody>
          <a:bodyPr lIns="0" tIns="0" rIns="0" bIns="0" rtlCol="0" anchor="t">
            <a:spAutoFit/>
          </a:bodyPr>
          <a:lstStyle/>
          <a:p>
            <a:pPr algn="ctr">
              <a:lnSpc>
                <a:spcPts val="12599"/>
              </a:lnSpc>
            </a:pPr>
            <a:r>
              <a:rPr lang="en-US" sz="9000" dirty="0">
                <a:solidFill>
                  <a:srgbClr val="000000"/>
                </a:solidFill>
                <a:latin typeface="Open Sans Extra Bold"/>
              </a:rPr>
              <a:t>How does this work in our CoC?</a:t>
            </a:r>
          </a:p>
        </p:txBody>
      </p:sp>
      <p:pic>
        <p:nvPicPr>
          <p:cNvPr id="5" name="Picture 4" descr="Logo, company name&#10;&#10;Description automatically generated">
            <a:extLst>
              <a:ext uri="{FF2B5EF4-FFF2-40B4-BE49-F238E27FC236}">
                <a16:creationId xmlns:a16="http://schemas.microsoft.com/office/drawing/2014/main" id="{E962E1A7-FFF2-3885-E7A2-37AF98885C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193168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30467"/>
            <a:ext cx="18135600" cy="437662"/>
          </a:xfrm>
          <a:prstGeom prst="rect">
            <a:avLst/>
          </a:prstGeom>
        </p:spPr>
      </p:pic>
      <p:sp>
        <p:nvSpPr>
          <p:cNvPr id="3" name="TextBox 3">
            <a:extLst>
              <a:ext uri="{FF2B5EF4-FFF2-40B4-BE49-F238E27FC236}">
                <a16:creationId xmlns:a16="http://schemas.microsoft.com/office/drawing/2014/main" id="{5E365A7E-8F13-BDA5-AC4E-CAEE7D5B766F}"/>
              </a:ext>
            </a:extLst>
          </p:cNvPr>
          <p:cNvSpPr txBox="1"/>
          <p:nvPr/>
        </p:nvSpPr>
        <p:spPr>
          <a:xfrm>
            <a:off x="7467600" y="2366009"/>
            <a:ext cx="10148094" cy="5554982"/>
          </a:xfrm>
          <a:prstGeom prst="rect">
            <a:avLst/>
          </a:prstGeom>
        </p:spPr>
        <p:txBody>
          <a:bodyPr lIns="0" tIns="0" rIns="0" bIns="0" rtlCol="0" anchor="t">
            <a:spAutoFit/>
          </a:bodyPr>
          <a:lstStyle/>
          <a:p>
            <a:pPr algn="ctr">
              <a:lnSpc>
                <a:spcPts val="7279"/>
              </a:lnSpc>
            </a:pPr>
            <a:r>
              <a:rPr lang="en-US" sz="5199" b="1" dirty="0">
                <a:solidFill>
                  <a:srgbClr val="000000"/>
                </a:solidFill>
                <a:latin typeface="Open Sans"/>
              </a:rPr>
              <a:t>Communication </a:t>
            </a:r>
          </a:p>
          <a:p>
            <a:pPr algn="ctr">
              <a:lnSpc>
                <a:spcPts val="7279"/>
              </a:lnSpc>
            </a:pPr>
            <a:r>
              <a:rPr lang="en-US" sz="5199" dirty="0">
                <a:solidFill>
                  <a:srgbClr val="000000"/>
                </a:solidFill>
                <a:latin typeface="Open Sans"/>
              </a:rPr>
              <a:t>Director</a:t>
            </a:r>
          </a:p>
          <a:p>
            <a:pPr algn="ctr">
              <a:lnSpc>
                <a:spcPts val="7279"/>
              </a:lnSpc>
            </a:pPr>
            <a:r>
              <a:rPr lang="en-US" sz="5199" dirty="0">
                <a:solidFill>
                  <a:srgbClr val="000000"/>
                </a:solidFill>
                <a:latin typeface="Open Sans"/>
              </a:rPr>
              <a:t>Manager</a:t>
            </a:r>
          </a:p>
          <a:p>
            <a:pPr algn="ctr">
              <a:lnSpc>
                <a:spcPts val="7279"/>
              </a:lnSpc>
            </a:pPr>
            <a:r>
              <a:rPr lang="en-US" sz="5199" dirty="0">
                <a:solidFill>
                  <a:srgbClr val="000000"/>
                </a:solidFill>
                <a:latin typeface="Open Sans"/>
              </a:rPr>
              <a:t>Housing Crisis Line Team</a:t>
            </a:r>
          </a:p>
          <a:p>
            <a:pPr algn="ctr">
              <a:lnSpc>
                <a:spcPts val="7279"/>
              </a:lnSpc>
            </a:pPr>
            <a:r>
              <a:rPr lang="en-US" sz="5199" dirty="0">
                <a:solidFill>
                  <a:srgbClr val="000000"/>
                </a:solidFill>
                <a:latin typeface="Open Sans"/>
              </a:rPr>
              <a:t>Outreach Team</a:t>
            </a:r>
          </a:p>
          <a:p>
            <a:pPr algn="ctr">
              <a:lnSpc>
                <a:spcPts val="7279"/>
              </a:lnSpc>
            </a:pPr>
            <a:r>
              <a:rPr lang="en-US" sz="5199" dirty="0">
                <a:solidFill>
                  <a:srgbClr val="000000"/>
                </a:solidFill>
                <a:latin typeface="Open Sans"/>
              </a:rPr>
              <a:t>Other Partners</a:t>
            </a:r>
          </a:p>
        </p:txBody>
      </p:sp>
      <p:pic>
        <p:nvPicPr>
          <p:cNvPr id="5" name="Picture 4" descr="A group of cartoon characters walking on letters&#10;&#10;Description automatically generated">
            <a:extLst>
              <a:ext uri="{FF2B5EF4-FFF2-40B4-BE49-F238E27FC236}">
                <a16:creationId xmlns:a16="http://schemas.microsoft.com/office/drawing/2014/main" id="{5822EAA8-68CF-4981-0D88-AC599D2BF1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47800" y="1943100"/>
            <a:ext cx="6477000" cy="6477000"/>
          </a:xfrm>
          <a:prstGeom prst="rect">
            <a:avLst/>
          </a:prstGeom>
        </p:spPr>
      </p:pic>
      <p:pic>
        <p:nvPicPr>
          <p:cNvPr id="4" name="Picture 3" descr="Logo, company name&#10;&#10;Description automatically generated">
            <a:extLst>
              <a:ext uri="{FF2B5EF4-FFF2-40B4-BE49-F238E27FC236}">
                <a16:creationId xmlns:a16="http://schemas.microsoft.com/office/drawing/2014/main" id="{1A3ADA5C-ACA7-F0B8-3C14-1EE4CA785B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244642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 y="1256890"/>
            <a:ext cx="18288000" cy="437662"/>
          </a:xfrm>
          <a:prstGeom prst="rect">
            <a:avLst/>
          </a:prstGeom>
        </p:spPr>
      </p:pic>
      <p:sp>
        <p:nvSpPr>
          <p:cNvPr id="3" name="Freeform 2">
            <a:extLst>
              <a:ext uri="{FF2B5EF4-FFF2-40B4-BE49-F238E27FC236}">
                <a16:creationId xmlns:a16="http://schemas.microsoft.com/office/drawing/2014/main" id="{07794105-464A-FE5E-15ED-F9563B04C7A3}"/>
              </a:ext>
            </a:extLst>
          </p:cNvPr>
          <p:cNvSpPr/>
          <p:nvPr/>
        </p:nvSpPr>
        <p:spPr>
          <a:xfrm>
            <a:off x="1557379" y="2095500"/>
            <a:ext cx="4767221" cy="6564600"/>
          </a:xfrm>
          <a:custGeom>
            <a:avLst/>
            <a:gdLst/>
            <a:ahLst/>
            <a:cxnLst/>
            <a:rect l="l" t="t" r="r" b="b"/>
            <a:pathLst>
              <a:path w="5424355" h="7033200">
                <a:moveTo>
                  <a:pt x="0" y="0"/>
                </a:moveTo>
                <a:lnTo>
                  <a:pt x="5424356" y="0"/>
                </a:lnTo>
                <a:lnTo>
                  <a:pt x="5424356" y="7033200"/>
                </a:lnTo>
                <a:lnTo>
                  <a:pt x="0" y="70332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5095A45A-59B0-2019-6B80-279CCC9931FE}"/>
              </a:ext>
            </a:extLst>
          </p:cNvPr>
          <p:cNvSpPr txBox="1"/>
          <p:nvPr/>
        </p:nvSpPr>
        <p:spPr>
          <a:xfrm>
            <a:off x="7924800" y="1728661"/>
            <a:ext cx="9497934" cy="7091685"/>
          </a:xfrm>
          <a:prstGeom prst="rect">
            <a:avLst/>
          </a:prstGeom>
        </p:spPr>
        <p:txBody>
          <a:bodyPr wrap="square" lIns="0" tIns="0" rIns="0" bIns="0" rtlCol="0" anchor="t">
            <a:spAutoFit/>
          </a:bodyPr>
          <a:lstStyle/>
          <a:p>
            <a:pPr algn="ctr">
              <a:lnSpc>
                <a:spcPts val="5108"/>
              </a:lnSpc>
            </a:pPr>
            <a:r>
              <a:rPr lang="en-US" sz="3649" dirty="0">
                <a:solidFill>
                  <a:srgbClr val="000000"/>
                </a:solidFill>
                <a:latin typeface="Open Sans"/>
              </a:rPr>
              <a:t>The Housing Crisis Line operates 7 days per week. Calls are answered by 211 operators then those who are sleeping outside are transferred to our team for further assistance and available referrals.</a:t>
            </a:r>
            <a:endParaRPr lang="en-US" sz="1600" dirty="0">
              <a:solidFill>
                <a:srgbClr val="000000"/>
              </a:solidFill>
              <a:latin typeface="Open Sans"/>
            </a:endParaRPr>
          </a:p>
          <a:p>
            <a:pPr algn="ctr">
              <a:lnSpc>
                <a:spcPts val="5108"/>
              </a:lnSpc>
            </a:pPr>
            <a:r>
              <a:rPr lang="en-US" sz="3649" b="1" dirty="0">
                <a:solidFill>
                  <a:srgbClr val="000000"/>
                </a:solidFill>
                <a:latin typeface="Open Sans"/>
              </a:rPr>
              <a:t>843-737-8357</a:t>
            </a:r>
            <a:endParaRPr lang="en-US" sz="1600" b="1" dirty="0">
              <a:solidFill>
                <a:srgbClr val="000000"/>
              </a:solidFill>
              <a:latin typeface="Open Sans"/>
            </a:endParaRPr>
          </a:p>
          <a:p>
            <a:pPr algn="ctr">
              <a:lnSpc>
                <a:spcPts val="5108"/>
              </a:lnSpc>
            </a:pPr>
            <a:r>
              <a:rPr lang="en-US" sz="3649" dirty="0">
                <a:solidFill>
                  <a:srgbClr val="000000"/>
                </a:solidFill>
                <a:latin typeface="Open Sans"/>
              </a:rPr>
              <a:t>This number is available to the 7 counites we serve in the Lowcountry: Charleston, Berkeley, Dorchester, Hampton, Jasper, Colleton and Beaufort</a:t>
            </a:r>
          </a:p>
          <a:p>
            <a:pPr algn="ctr">
              <a:lnSpc>
                <a:spcPts val="4269"/>
              </a:lnSpc>
            </a:pPr>
            <a:endParaRPr lang="en-US" sz="3649" dirty="0">
              <a:solidFill>
                <a:srgbClr val="000000"/>
              </a:solidFill>
              <a:latin typeface="Open Sans"/>
            </a:endParaRPr>
          </a:p>
        </p:txBody>
      </p:sp>
      <p:sp>
        <p:nvSpPr>
          <p:cNvPr id="5" name="TextBox 4">
            <a:extLst>
              <a:ext uri="{FF2B5EF4-FFF2-40B4-BE49-F238E27FC236}">
                <a16:creationId xmlns:a16="http://schemas.microsoft.com/office/drawing/2014/main" id="{F5270DB9-3FF0-CA20-76BA-2F16FF9DB73B}"/>
              </a:ext>
            </a:extLst>
          </p:cNvPr>
          <p:cNvSpPr txBox="1"/>
          <p:nvPr/>
        </p:nvSpPr>
        <p:spPr>
          <a:xfrm>
            <a:off x="138479" y="9279879"/>
            <a:ext cx="18149521" cy="834524"/>
          </a:xfrm>
          <a:prstGeom prst="rect">
            <a:avLst/>
          </a:prstGeom>
        </p:spPr>
        <p:txBody>
          <a:bodyPr lIns="0" tIns="0" rIns="0" bIns="0" rtlCol="0" anchor="t">
            <a:spAutoFit/>
          </a:bodyPr>
          <a:lstStyle/>
          <a:p>
            <a:pPr algn="ctr">
              <a:lnSpc>
                <a:spcPts val="7279"/>
              </a:lnSpc>
            </a:pPr>
            <a:r>
              <a:rPr lang="en-US" sz="4000" dirty="0">
                <a:solidFill>
                  <a:srgbClr val="000000"/>
                </a:solidFill>
                <a:latin typeface="Open Sans"/>
              </a:rPr>
              <a:t>Referrals can be made only when programs have openings</a:t>
            </a:r>
          </a:p>
        </p:txBody>
      </p:sp>
      <p:pic>
        <p:nvPicPr>
          <p:cNvPr id="6" name="Picture 5" descr="Logo, company name&#10;&#10;Description automatically generated">
            <a:extLst>
              <a:ext uri="{FF2B5EF4-FFF2-40B4-BE49-F238E27FC236}">
                <a16:creationId xmlns:a16="http://schemas.microsoft.com/office/drawing/2014/main" id="{FB21B3C2-8F77-19B0-F3F0-B3B025696D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344936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552"/>
            <a:ext cx="18288000" cy="437662"/>
          </a:xfrm>
          <a:prstGeom prst="rect">
            <a:avLst/>
          </a:prstGeom>
        </p:spPr>
      </p:pic>
      <p:sp>
        <p:nvSpPr>
          <p:cNvPr id="3" name="TextBox 3">
            <a:extLst>
              <a:ext uri="{FF2B5EF4-FFF2-40B4-BE49-F238E27FC236}">
                <a16:creationId xmlns:a16="http://schemas.microsoft.com/office/drawing/2014/main" id="{7F5EA48B-5031-6B91-EC2A-94292DAF8C5B}"/>
              </a:ext>
            </a:extLst>
          </p:cNvPr>
          <p:cNvSpPr txBox="1"/>
          <p:nvPr/>
        </p:nvSpPr>
        <p:spPr>
          <a:xfrm>
            <a:off x="0" y="3266440"/>
            <a:ext cx="11494062" cy="3658870"/>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a:rPr>
              <a:t>Outreach Coordinators are also in the community meeting with people in encampments and other areas throughout the Lowcountry.  </a:t>
            </a:r>
          </a:p>
        </p:txBody>
      </p:sp>
      <p:sp>
        <p:nvSpPr>
          <p:cNvPr id="4" name="Freeform 2">
            <a:extLst>
              <a:ext uri="{FF2B5EF4-FFF2-40B4-BE49-F238E27FC236}">
                <a16:creationId xmlns:a16="http://schemas.microsoft.com/office/drawing/2014/main" id="{801B4890-2896-942B-CFFD-984E5DA05E28}"/>
              </a:ext>
            </a:extLst>
          </p:cNvPr>
          <p:cNvSpPr/>
          <p:nvPr/>
        </p:nvSpPr>
        <p:spPr>
          <a:xfrm>
            <a:off x="10853594" y="1595920"/>
            <a:ext cx="6405706" cy="7217697"/>
          </a:xfrm>
          <a:custGeom>
            <a:avLst/>
            <a:gdLst/>
            <a:ahLst/>
            <a:cxnLst/>
            <a:rect l="l" t="t" r="r" b="b"/>
            <a:pathLst>
              <a:path w="6405706" h="7217697">
                <a:moveTo>
                  <a:pt x="0" y="0"/>
                </a:moveTo>
                <a:lnTo>
                  <a:pt x="6405706" y="0"/>
                </a:lnTo>
                <a:lnTo>
                  <a:pt x="6405706" y="7217697"/>
                </a:lnTo>
                <a:lnTo>
                  <a:pt x="0" y="72176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descr="Logo, company name&#10;&#10;Description automatically generated">
            <a:extLst>
              <a:ext uri="{FF2B5EF4-FFF2-40B4-BE49-F238E27FC236}">
                <a16:creationId xmlns:a16="http://schemas.microsoft.com/office/drawing/2014/main" id="{118D008A-1BB8-CAD1-A911-EBB8DF9D7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313996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638FE-D655-9AE3-C554-57660F54F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09700"/>
            <a:ext cx="18288000" cy="437662"/>
          </a:xfrm>
          <a:prstGeom prst="rect">
            <a:avLst/>
          </a:prstGeom>
        </p:spPr>
      </p:pic>
      <p:sp>
        <p:nvSpPr>
          <p:cNvPr id="3" name="Freeform 2">
            <a:extLst>
              <a:ext uri="{FF2B5EF4-FFF2-40B4-BE49-F238E27FC236}">
                <a16:creationId xmlns:a16="http://schemas.microsoft.com/office/drawing/2014/main" id="{AA9CE81E-E636-9A9D-DD96-6E01228B6A37}"/>
              </a:ext>
            </a:extLst>
          </p:cNvPr>
          <p:cNvSpPr/>
          <p:nvPr/>
        </p:nvSpPr>
        <p:spPr>
          <a:xfrm>
            <a:off x="4084112" y="1847362"/>
            <a:ext cx="10119776" cy="3623487"/>
          </a:xfrm>
          <a:custGeom>
            <a:avLst/>
            <a:gdLst/>
            <a:ahLst/>
            <a:cxnLst/>
            <a:rect l="l" t="t" r="r" b="b"/>
            <a:pathLst>
              <a:path w="12716921" h="5221701">
                <a:moveTo>
                  <a:pt x="0" y="0"/>
                </a:moveTo>
                <a:lnTo>
                  <a:pt x="12716921" y="0"/>
                </a:lnTo>
                <a:lnTo>
                  <a:pt x="12716921" y="5221700"/>
                </a:lnTo>
                <a:lnTo>
                  <a:pt x="0" y="5221700"/>
                </a:lnTo>
                <a:lnTo>
                  <a:pt x="0" y="0"/>
                </a:lnTo>
                <a:close/>
              </a:path>
            </a:pathLst>
          </a:custGeom>
          <a:blipFill>
            <a:blip r:embed="rId4"/>
            <a:stretch>
              <a:fillRect/>
            </a:stretch>
          </a:blipFill>
        </p:spPr>
        <p:txBody>
          <a:bodyPr/>
          <a:lstStyle/>
          <a:p>
            <a:endParaRPr lang="en-US" dirty="0"/>
          </a:p>
        </p:txBody>
      </p:sp>
      <p:sp>
        <p:nvSpPr>
          <p:cNvPr id="20" name="TextBox 19">
            <a:extLst>
              <a:ext uri="{FF2B5EF4-FFF2-40B4-BE49-F238E27FC236}">
                <a16:creationId xmlns:a16="http://schemas.microsoft.com/office/drawing/2014/main" id="{F801DC6C-0A21-C312-B260-F12B35B16C75}"/>
              </a:ext>
            </a:extLst>
          </p:cNvPr>
          <p:cNvSpPr txBox="1"/>
          <p:nvPr/>
        </p:nvSpPr>
        <p:spPr>
          <a:xfrm>
            <a:off x="1676400" y="4751990"/>
            <a:ext cx="15727680" cy="5509200"/>
          </a:xfrm>
          <a:prstGeom prst="rect">
            <a:avLst/>
          </a:prstGeom>
          <a:noFill/>
        </p:spPr>
        <p:txBody>
          <a:bodyPr wrap="square">
            <a:spAutoFit/>
          </a:bodyPr>
          <a:lstStyle/>
          <a:p>
            <a:pPr algn="l"/>
            <a:r>
              <a:rPr lang="en-US" sz="3200" b="0" i="0" dirty="0">
                <a:solidFill>
                  <a:schemeClr val="accent4">
                    <a:lumMod val="75000"/>
                  </a:schemeClr>
                </a:solidFill>
                <a:effectLst/>
                <a:latin typeface="proxima-nova"/>
              </a:rPr>
              <a:t>To refer a client to Coordinated Entry </a:t>
            </a:r>
            <a:r>
              <a:rPr lang="en-US" sz="3200" b="1" i="0" dirty="0">
                <a:solidFill>
                  <a:schemeClr val="accent4">
                    <a:lumMod val="75000"/>
                  </a:schemeClr>
                </a:solidFill>
                <a:effectLst/>
                <a:latin typeface="proxima-nova"/>
              </a:rPr>
              <a:t>using HMIS:</a:t>
            </a:r>
          </a:p>
          <a:p>
            <a:pPr algn="l"/>
            <a:r>
              <a:rPr lang="en-US" sz="2400" b="1" i="0" dirty="0">
                <a:solidFill>
                  <a:srgbClr val="000000"/>
                </a:solidFill>
                <a:effectLst/>
                <a:latin typeface="proxima-nova"/>
              </a:rPr>
              <a:t>Before making the referral to CE, please be sure to complete the following in HMIS:</a:t>
            </a:r>
            <a:endParaRPr lang="en-US" sz="2400" b="0" i="0" dirty="0">
              <a:solidFill>
                <a:srgbClr val="000000"/>
              </a:solidFill>
              <a:effectLst/>
              <a:latin typeface="proxima-nova"/>
            </a:endParaRPr>
          </a:p>
          <a:p>
            <a:pPr algn="l">
              <a:buFont typeface="+mj-lt"/>
              <a:buAutoNum type="arabicPeriod"/>
            </a:pPr>
            <a:r>
              <a:rPr lang="en-US" sz="2400" b="0" i="0" dirty="0">
                <a:solidFill>
                  <a:srgbClr val="000000"/>
                </a:solidFill>
                <a:effectLst/>
                <a:latin typeface="proxima-nova"/>
              </a:rPr>
              <a:t>Client profile is complete</a:t>
            </a:r>
          </a:p>
          <a:p>
            <a:pPr algn="l">
              <a:buFont typeface="+mj-lt"/>
              <a:buAutoNum type="arabicPeriod"/>
            </a:pPr>
            <a:r>
              <a:rPr lang="en-US" sz="2400" b="0" i="0" dirty="0">
                <a:solidFill>
                  <a:srgbClr val="000000"/>
                </a:solidFill>
                <a:effectLst/>
                <a:latin typeface="proxima-nova"/>
              </a:rPr>
              <a:t>Client must be literally homeless (streets ,shelter or place not meant for human habitation)</a:t>
            </a:r>
          </a:p>
          <a:p>
            <a:pPr algn="l">
              <a:buFont typeface="+mj-lt"/>
              <a:buAutoNum type="arabicPeriod"/>
            </a:pPr>
            <a:r>
              <a:rPr lang="en-US" sz="2400" b="0" i="0" dirty="0">
                <a:solidFill>
                  <a:srgbClr val="000000"/>
                </a:solidFill>
                <a:effectLst/>
                <a:latin typeface="proxima-nova"/>
              </a:rPr>
              <a:t>CES assessment on profile page is complete</a:t>
            </a:r>
          </a:p>
          <a:p>
            <a:pPr algn="l">
              <a:buFont typeface="+mj-lt"/>
              <a:buAutoNum type="arabicPeriod"/>
            </a:pPr>
            <a:r>
              <a:rPr lang="en-US" sz="2400" b="0" i="0" dirty="0">
                <a:solidFill>
                  <a:srgbClr val="000000"/>
                </a:solidFill>
                <a:effectLst/>
                <a:latin typeface="proxima-nova"/>
              </a:rPr>
              <a:t>Completed Vulnerability Assessment</a:t>
            </a:r>
          </a:p>
          <a:p>
            <a:pPr algn="l">
              <a:buFont typeface="+mj-lt"/>
              <a:buAutoNum type="arabicPeriod"/>
            </a:pPr>
            <a:r>
              <a:rPr lang="en-US" sz="2400" b="0" i="0" dirty="0">
                <a:solidFill>
                  <a:srgbClr val="000000"/>
                </a:solidFill>
                <a:effectLst/>
                <a:latin typeface="proxima-nova"/>
              </a:rPr>
              <a:t>Note in Client Notes that details the situation and why a referral is being made</a:t>
            </a:r>
          </a:p>
          <a:p>
            <a:pPr algn="l">
              <a:buFont typeface="+mj-lt"/>
              <a:buAutoNum type="arabicPeriod"/>
            </a:pPr>
            <a:r>
              <a:rPr lang="en-US" sz="2400" dirty="0">
                <a:solidFill>
                  <a:srgbClr val="000000"/>
                </a:solidFill>
                <a:latin typeface="proxima-nova"/>
              </a:rPr>
              <a:t>Make referral to CoC </a:t>
            </a:r>
            <a:endParaRPr lang="en-US" sz="2400" b="0" i="0" dirty="0">
              <a:solidFill>
                <a:srgbClr val="000000"/>
              </a:solidFill>
              <a:effectLst/>
              <a:latin typeface="proxima-nova"/>
            </a:endParaRPr>
          </a:p>
          <a:p>
            <a:pPr algn="l"/>
            <a:endParaRPr lang="en-US" sz="2400" b="0" i="0" dirty="0">
              <a:solidFill>
                <a:srgbClr val="000000"/>
              </a:solidFill>
              <a:effectLst/>
              <a:latin typeface="proxima-nova"/>
            </a:endParaRPr>
          </a:p>
          <a:p>
            <a:pPr algn="l"/>
            <a:r>
              <a:rPr lang="en-US" sz="2400" b="1" i="0" dirty="0">
                <a:solidFill>
                  <a:srgbClr val="000000"/>
                </a:solidFill>
                <a:effectLst/>
                <a:latin typeface="proxima-nova"/>
              </a:rPr>
              <a:t>It is the responsibility of the referring case manager to maintain contact, update HMIS notes and continue efforts to divert </a:t>
            </a:r>
          </a:p>
          <a:p>
            <a:pPr algn="l"/>
            <a:r>
              <a:rPr lang="en-US" sz="2400" b="1" i="0" dirty="0">
                <a:solidFill>
                  <a:srgbClr val="000000"/>
                </a:solidFill>
                <a:effectLst/>
                <a:latin typeface="proxima-nova"/>
              </a:rPr>
              <a:t>the client to other housing solutions. </a:t>
            </a:r>
            <a:r>
              <a:rPr lang="en-US" sz="2400" b="0" i="0" dirty="0">
                <a:solidFill>
                  <a:srgbClr val="000000"/>
                </a:solidFill>
                <a:effectLst/>
                <a:latin typeface="proxima-nova"/>
              </a:rPr>
              <a:t>Any incomplete referrals cannot be accepted</a:t>
            </a:r>
          </a:p>
          <a:p>
            <a:pPr algn="l"/>
            <a:endParaRPr lang="en-US" sz="2400" b="0" i="0" dirty="0">
              <a:solidFill>
                <a:srgbClr val="000000"/>
              </a:solidFill>
              <a:effectLst/>
              <a:latin typeface="proxima-nova"/>
            </a:endParaRPr>
          </a:p>
          <a:p>
            <a:pPr algn="l" latinLnBrk="1"/>
            <a:r>
              <a:rPr lang="en-US" sz="3200" b="0" i="0" dirty="0">
                <a:solidFill>
                  <a:schemeClr val="accent4">
                    <a:lumMod val="75000"/>
                  </a:schemeClr>
                </a:solidFill>
                <a:effectLst/>
                <a:latin typeface="proxima-nova"/>
              </a:rPr>
              <a:t>To refer a client to Coordinated Entry </a:t>
            </a:r>
            <a:r>
              <a:rPr lang="en-US" sz="3200" b="1" i="0" dirty="0">
                <a:solidFill>
                  <a:schemeClr val="accent4">
                    <a:lumMod val="75000"/>
                  </a:schemeClr>
                </a:solidFill>
                <a:effectLst/>
                <a:latin typeface="proxima-nova"/>
              </a:rPr>
              <a:t>not using HMIS:</a:t>
            </a:r>
            <a:endParaRPr lang="en-US" sz="3200" b="0" i="0" dirty="0">
              <a:solidFill>
                <a:schemeClr val="accent4">
                  <a:lumMod val="75000"/>
                </a:schemeClr>
              </a:solidFill>
              <a:effectLst/>
              <a:latin typeface="proxima-nova"/>
            </a:endParaRPr>
          </a:p>
          <a:p>
            <a:pPr algn="l">
              <a:buFont typeface="+mj-lt"/>
              <a:buAutoNum type="arabicPeriod"/>
            </a:pPr>
            <a:r>
              <a:rPr lang="en-US" sz="2400" b="0" i="0" dirty="0">
                <a:solidFill>
                  <a:srgbClr val="000000"/>
                </a:solidFill>
                <a:effectLst/>
                <a:latin typeface="proxima-nova"/>
              </a:rPr>
              <a:t>Have the client call the Housing Crisis Line (843-737-8357) or connect with outreach staff</a:t>
            </a:r>
          </a:p>
        </p:txBody>
      </p:sp>
      <p:pic>
        <p:nvPicPr>
          <p:cNvPr id="4" name="Picture 3" descr="Logo, company name&#10;&#10;Description automatically generated">
            <a:extLst>
              <a:ext uri="{FF2B5EF4-FFF2-40B4-BE49-F238E27FC236}">
                <a16:creationId xmlns:a16="http://schemas.microsoft.com/office/drawing/2014/main" id="{C9979CE3-0827-E673-FBC4-811F86E1C3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145688"/>
            <a:ext cx="1615640" cy="1077093"/>
          </a:xfrm>
          <a:prstGeom prst="rect">
            <a:avLst/>
          </a:prstGeom>
        </p:spPr>
      </p:pic>
    </p:spTree>
    <p:extLst>
      <p:ext uri="{BB962C8B-B14F-4D97-AF65-F5344CB8AC3E}">
        <p14:creationId xmlns:p14="http://schemas.microsoft.com/office/powerpoint/2010/main" val="35077664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7774</TotalTime>
  <Words>911</Words>
  <Application>Microsoft Office PowerPoint</Application>
  <PresentationFormat>Custom</PresentationFormat>
  <Paragraphs>92</Paragraphs>
  <Slides>25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Open Sans Extra Bold</vt:lpstr>
      <vt:lpstr>Arial</vt:lpstr>
      <vt:lpstr>Calibri Light</vt:lpstr>
      <vt:lpstr>Calibri</vt:lpstr>
      <vt:lpstr>proxima-nova</vt:lpstr>
      <vt:lpstr>Open Sans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dc:title>
  <dc:creator>Heather Carver</dc:creator>
  <cp:lastModifiedBy>Heather Carver</cp:lastModifiedBy>
  <cp:revision>37</cp:revision>
  <dcterms:created xsi:type="dcterms:W3CDTF">2006-08-16T00:00:00Z</dcterms:created>
  <dcterms:modified xsi:type="dcterms:W3CDTF">2024-01-26T03:06:27Z</dcterms:modified>
  <dc:identifier>DAE4nhhJ6wQ</dc:identifier>
</cp:coreProperties>
</file>